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12"/>
  </p:notesMasterIdLst>
  <p:sldIdLst>
    <p:sldId id="256" r:id="rId2"/>
    <p:sldId id="257" r:id="rId3"/>
    <p:sldId id="976" r:id="rId4"/>
    <p:sldId id="977" r:id="rId5"/>
    <p:sldId id="267" r:id="rId6"/>
    <p:sldId id="978" r:id="rId7"/>
    <p:sldId id="259" r:id="rId8"/>
    <p:sldId id="979" r:id="rId9"/>
    <p:sldId id="981" r:id="rId10"/>
    <p:sldId id="98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8A31E4-7CBE-4DB4-B941-E8804960FE87}" type="datetimeFigureOut">
              <a:rPr lang="en-US" smtClean="0"/>
              <a:t>6/5/2020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542028-BF05-4620-BD59-CFBE5EC33EF0}" type="slidenum">
              <a:rPr lang="en-US" smtClean="0"/>
              <a:t>‹#›</a:t>
            </a:fld>
            <a:endParaRPr lang="en-US"/>
          </a:p>
        </p:txBody>
      </p:sp>
    </p:spTree>
    <p:extLst>
      <p:ext uri="{BB962C8B-B14F-4D97-AF65-F5344CB8AC3E}">
        <p14:creationId xmlns:p14="http://schemas.microsoft.com/office/powerpoint/2010/main" val="2603410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1FE6BB1B-A631-4E6D-BEAD-97304FE2200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b="1">
                <a:solidFill>
                  <a:schemeClr val="bg2"/>
                </a:solidFill>
                <a:latin typeface="Bradley Hand ITC TT-Bold" pitchFamily="2" charset="0"/>
              </a:defRPr>
            </a:lvl1pPr>
            <a:lvl2pPr marL="742950" indent="-285750" eaLnBrk="0" hangingPunct="0">
              <a:defRPr sz="4400" b="1">
                <a:solidFill>
                  <a:schemeClr val="bg2"/>
                </a:solidFill>
                <a:latin typeface="Bradley Hand ITC TT-Bold" pitchFamily="2" charset="0"/>
              </a:defRPr>
            </a:lvl2pPr>
            <a:lvl3pPr marL="1143000" indent="-228600" eaLnBrk="0" hangingPunct="0">
              <a:defRPr sz="4400" b="1">
                <a:solidFill>
                  <a:schemeClr val="bg2"/>
                </a:solidFill>
                <a:latin typeface="Bradley Hand ITC TT-Bold" pitchFamily="2" charset="0"/>
              </a:defRPr>
            </a:lvl3pPr>
            <a:lvl4pPr marL="1600200" indent="-228600" eaLnBrk="0" hangingPunct="0">
              <a:defRPr sz="4400" b="1">
                <a:solidFill>
                  <a:schemeClr val="bg2"/>
                </a:solidFill>
                <a:latin typeface="Bradley Hand ITC TT-Bold" pitchFamily="2" charset="0"/>
              </a:defRPr>
            </a:lvl4pPr>
            <a:lvl5pPr marL="2057400" indent="-228600" eaLnBrk="0" hangingPunct="0">
              <a:defRPr sz="4400" b="1">
                <a:solidFill>
                  <a:schemeClr val="bg2"/>
                </a:solidFill>
                <a:latin typeface="Bradley Hand ITC TT-Bold" pitchFamily="2" charset="0"/>
              </a:defRPr>
            </a:lvl5pPr>
            <a:lvl6pPr marL="2514600" indent="-228600" algn="ctr" eaLnBrk="0" fontAlgn="base" hangingPunct="0">
              <a:spcBef>
                <a:spcPct val="0"/>
              </a:spcBef>
              <a:spcAft>
                <a:spcPct val="0"/>
              </a:spcAft>
              <a:defRPr sz="4400" b="1">
                <a:solidFill>
                  <a:schemeClr val="bg2"/>
                </a:solidFill>
                <a:latin typeface="Bradley Hand ITC TT-Bold" pitchFamily="2" charset="0"/>
              </a:defRPr>
            </a:lvl6pPr>
            <a:lvl7pPr marL="2971800" indent="-228600" algn="ctr" eaLnBrk="0" fontAlgn="base" hangingPunct="0">
              <a:spcBef>
                <a:spcPct val="0"/>
              </a:spcBef>
              <a:spcAft>
                <a:spcPct val="0"/>
              </a:spcAft>
              <a:defRPr sz="4400" b="1">
                <a:solidFill>
                  <a:schemeClr val="bg2"/>
                </a:solidFill>
                <a:latin typeface="Bradley Hand ITC TT-Bold" pitchFamily="2" charset="0"/>
              </a:defRPr>
            </a:lvl7pPr>
            <a:lvl8pPr marL="3429000" indent="-228600" algn="ctr" eaLnBrk="0" fontAlgn="base" hangingPunct="0">
              <a:spcBef>
                <a:spcPct val="0"/>
              </a:spcBef>
              <a:spcAft>
                <a:spcPct val="0"/>
              </a:spcAft>
              <a:defRPr sz="4400" b="1">
                <a:solidFill>
                  <a:schemeClr val="bg2"/>
                </a:solidFill>
                <a:latin typeface="Bradley Hand ITC TT-Bold" pitchFamily="2" charset="0"/>
              </a:defRPr>
            </a:lvl8pPr>
            <a:lvl9pPr marL="3886200" indent="-228600" algn="ctr" eaLnBrk="0" fontAlgn="base" hangingPunct="0">
              <a:spcBef>
                <a:spcPct val="0"/>
              </a:spcBef>
              <a:spcAft>
                <a:spcPct val="0"/>
              </a:spcAft>
              <a:defRPr sz="4400" b="1">
                <a:solidFill>
                  <a:schemeClr val="bg2"/>
                </a:solidFill>
                <a:latin typeface="Bradley Hand ITC TT-Bold" pitchFamily="2"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fld id="{3E3FC96A-4DD8-4458-BFE5-53F9FD6E28A6}"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20000"/>
                </a:spcBef>
                <a:spcAft>
                  <a:spcPct val="0"/>
                </a:spcAft>
                <a:buClrTx/>
                <a:buSzTx/>
                <a:buFontTx/>
                <a:buNone/>
                <a:tabLst/>
                <a:defRPr/>
              </a:p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1507" name="Rectangle 2">
            <a:extLst>
              <a:ext uri="{FF2B5EF4-FFF2-40B4-BE49-F238E27FC236}">
                <a16:creationId xmlns:a16="http://schemas.microsoft.com/office/drawing/2014/main" id="{37339AFF-9E3E-4EDC-9539-C3F87B32BD2B}"/>
              </a:ext>
            </a:extLst>
          </p:cNvPr>
          <p:cNvSpPr>
            <a:spLocks noChangeArrowheads="1" noTextEdit="1"/>
          </p:cNvSpPr>
          <p:nvPr>
            <p:ph type="sldImg"/>
          </p:nvPr>
        </p:nvSpPr>
        <p:spPr>
          <a:ln/>
        </p:spPr>
      </p:sp>
      <p:sp>
        <p:nvSpPr>
          <p:cNvPr id="21508" name="Rectangle 3">
            <a:extLst>
              <a:ext uri="{FF2B5EF4-FFF2-40B4-BE49-F238E27FC236}">
                <a16:creationId xmlns:a16="http://schemas.microsoft.com/office/drawing/2014/main" id="{7A7C8542-9348-417E-BBB8-96B5242F5A7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Note: In speech-language, fluency refers to stuttering. It does not refer to reading fluency difficulties (quick and accurate word decoding and reading with good rate and prosody).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ACAB0158-6E8C-4716-927E-6C3359602AF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b="1">
                <a:solidFill>
                  <a:schemeClr val="bg2"/>
                </a:solidFill>
                <a:latin typeface="Bradley Hand ITC TT-Bold" pitchFamily="2" charset="0"/>
              </a:defRPr>
            </a:lvl1pPr>
            <a:lvl2pPr marL="742950" indent="-285750" eaLnBrk="0" hangingPunct="0">
              <a:defRPr sz="4400" b="1">
                <a:solidFill>
                  <a:schemeClr val="bg2"/>
                </a:solidFill>
                <a:latin typeface="Bradley Hand ITC TT-Bold" pitchFamily="2" charset="0"/>
              </a:defRPr>
            </a:lvl2pPr>
            <a:lvl3pPr marL="1143000" indent="-228600" eaLnBrk="0" hangingPunct="0">
              <a:defRPr sz="4400" b="1">
                <a:solidFill>
                  <a:schemeClr val="bg2"/>
                </a:solidFill>
                <a:latin typeface="Bradley Hand ITC TT-Bold" pitchFamily="2" charset="0"/>
              </a:defRPr>
            </a:lvl3pPr>
            <a:lvl4pPr marL="1600200" indent="-228600" eaLnBrk="0" hangingPunct="0">
              <a:defRPr sz="4400" b="1">
                <a:solidFill>
                  <a:schemeClr val="bg2"/>
                </a:solidFill>
                <a:latin typeface="Bradley Hand ITC TT-Bold" pitchFamily="2" charset="0"/>
              </a:defRPr>
            </a:lvl4pPr>
            <a:lvl5pPr marL="2057400" indent="-228600" eaLnBrk="0" hangingPunct="0">
              <a:defRPr sz="4400" b="1">
                <a:solidFill>
                  <a:schemeClr val="bg2"/>
                </a:solidFill>
                <a:latin typeface="Bradley Hand ITC TT-Bold" pitchFamily="2" charset="0"/>
              </a:defRPr>
            </a:lvl5pPr>
            <a:lvl6pPr marL="2514600" indent="-228600" algn="ctr" eaLnBrk="0" fontAlgn="base" hangingPunct="0">
              <a:spcBef>
                <a:spcPct val="0"/>
              </a:spcBef>
              <a:spcAft>
                <a:spcPct val="0"/>
              </a:spcAft>
              <a:defRPr sz="4400" b="1">
                <a:solidFill>
                  <a:schemeClr val="bg2"/>
                </a:solidFill>
                <a:latin typeface="Bradley Hand ITC TT-Bold" pitchFamily="2" charset="0"/>
              </a:defRPr>
            </a:lvl6pPr>
            <a:lvl7pPr marL="2971800" indent="-228600" algn="ctr" eaLnBrk="0" fontAlgn="base" hangingPunct="0">
              <a:spcBef>
                <a:spcPct val="0"/>
              </a:spcBef>
              <a:spcAft>
                <a:spcPct val="0"/>
              </a:spcAft>
              <a:defRPr sz="4400" b="1">
                <a:solidFill>
                  <a:schemeClr val="bg2"/>
                </a:solidFill>
                <a:latin typeface="Bradley Hand ITC TT-Bold" pitchFamily="2" charset="0"/>
              </a:defRPr>
            </a:lvl7pPr>
            <a:lvl8pPr marL="3429000" indent="-228600" algn="ctr" eaLnBrk="0" fontAlgn="base" hangingPunct="0">
              <a:spcBef>
                <a:spcPct val="0"/>
              </a:spcBef>
              <a:spcAft>
                <a:spcPct val="0"/>
              </a:spcAft>
              <a:defRPr sz="4400" b="1">
                <a:solidFill>
                  <a:schemeClr val="bg2"/>
                </a:solidFill>
                <a:latin typeface="Bradley Hand ITC TT-Bold" pitchFamily="2" charset="0"/>
              </a:defRPr>
            </a:lvl8pPr>
            <a:lvl9pPr marL="3886200" indent="-228600" algn="ctr" eaLnBrk="0" fontAlgn="base" hangingPunct="0">
              <a:spcBef>
                <a:spcPct val="0"/>
              </a:spcBef>
              <a:spcAft>
                <a:spcPct val="0"/>
              </a:spcAft>
              <a:defRPr sz="4400" b="1">
                <a:solidFill>
                  <a:schemeClr val="bg2"/>
                </a:solidFill>
                <a:latin typeface="Bradley Hand ITC TT-Bold" pitchFamily="2"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fld id="{5693072C-0D87-47BC-A64C-78BC24DA376D}"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20000"/>
                </a:spcBef>
                <a:spcAft>
                  <a:spcPct val="0"/>
                </a:spcAft>
                <a:buClrTx/>
                <a:buSzTx/>
                <a:buFontTx/>
                <a:buNone/>
                <a:tabLst/>
                <a:defRPr/>
              </a:p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2531" name="Rectangle 1026">
            <a:extLst>
              <a:ext uri="{FF2B5EF4-FFF2-40B4-BE49-F238E27FC236}">
                <a16:creationId xmlns:a16="http://schemas.microsoft.com/office/drawing/2014/main" id="{60D9C478-73DC-4C5C-AF9A-6DD777734D09}"/>
              </a:ext>
            </a:extLst>
          </p:cNvPr>
          <p:cNvSpPr>
            <a:spLocks noChangeArrowheads="1" noTextEdit="1"/>
          </p:cNvSpPr>
          <p:nvPr>
            <p:ph type="sldImg"/>
          </p:nvPr>
        </p:nvSpPr>
        <p:spPr>
          <a:ln/>
        </p:spPr>
      </p:sp>
      <p:sp>
        <p:nvSpPr>
          <p:cNvPr id="22532" name="Rectangle 1027">
            <a:extLst>
              <a:ext uri="{FF2B5EF4-FFF2-40B4-BE49-F238E27FC236}">
                <a16:creationId xmlns:a16="http://schemas.microsoft.com/office/drawing/2014/main" id="{8D9C70E3-D735-4A88-A799-56AC6F44C9F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Office of Special Education Programs (OSEP-U.S. Gov., March 8, 2007) re: IDEA 2004: </a:t>
            </a:r>
          </a:p>
          <a:p>
            <a:pPr eaLnBrk="1" hangingPunct="1"/>
            <a:r>
              <a:rPr lang="en-US" altLang="en-US"/>
              <a:t>The term “educational performance” is not limited to academic performance. Whether a S/L impairment adversely affects a child’s educational performance must be determined on a case-by-case basis, depending on the unique needs of the child and not based only on discrepancies in age or low grades in academic subject areas. If the child’s difficulties affect achievement in the TEKS areas of listening and speaking, then there is most likely educational need.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1ADAA93F-56E6-4E99-A24B-19FAF0B2FDA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b="1">
                <a:solidFill>
                  <a:schemeClr val="bg2"/>
                </a:solidFill>
                <a:latin typeface="Bradley Hand ITC TT-Bold" pitchFamily="2" charset="0"/>
              </a:defRPr>
            </a:lvl1pPr>
            <a:lvl2pPr marL="742950" indent="-285750" eaLnBrk="0" hangingPunct="0">
              <a:defRPr sz="4400" b="1">
                <a:solidFill>
                  <a:schemeClr val="bg2"/>
                </a:solidFill>
                <a:latin typeface="Bradley Hand ITC TT-Bold" pitchFamily="2" charset="0"/>
              </a:defRPr>
            </a:lvl2pPr>
            <a:lvl3pPr marL="1143000" indent="-228600" eaLnBrk="0" hangingPunct="0">
              <a:defRPr sz="4400" b="1">
                <a:solidFill>
                  <a:schemeClr val="bg2"/>
                </a:solidFill>
                <a:latin typeface="Bradley Hand ITC TT-Bold" pitchFamily="2" charset="0"/>
              </a:defRPr>
            </a:lvl3pPr>
            <a:lvl4pPr marL="1600200" indent="-228600" eaLnBrk="0" hangingPunct="0">
              <a:defRPr sz="4400" b="1">
                <a:solidFill>
                  <a:schemeClr val="bg2"/>
                </a:solidFill>
                <a:latin typeface="Bradley Hand ITC TT-Bold" pitchFamily="2" charset="0"/>
              </a:defRPr>
            </a:lvl4pPr>
            <a:lvl5pPr marL="2057400" indent="-228600" eaLnBrk="0" hangingPunct="0">
              <a:defRPr sz="4400" b="1">
                <a:solidFill>
                  <a:schemeClr val="bg2"/>
                </a:solidFill>
                <a:latin typeface="Bradley Hand ITC TT-Bold" pitchFamily="2" charset="0"/>
              </a:defRPr>
            </a:lvl5pPr>
            <a:lvl6pPr marL="2514600" indent="-228600" algn="ctr" eaLnBrk="0" fontAlgn="base" hangingPunct="0">
              <a:spcBef>
                <a:spcPct val="0"/>
              </a:spcBef>
              <a:spcAft>
                <a:spcPct val="0"/>
              </a:spcAft>
              <a:defRPr sz="4400" b="1">
                <a:solidFill>
                  <a:schemeClr val="bg2"/>
                </a:solidFill>
                <a:latin typeface="Bradley Hand ITC TT-Bold" pitchFamily="2" charset="0"/>
              </a:defRPr>
            </a:lvl6pPr>
            <a:lvl7pPr marL="2971800" indent="-228600" algn="ctr" eaLnBrk="0" fontAlgn="base" hangingPunct="0">
              <a:spcBef>
                <a:spcPct val="0"/>
              </a:spcBef>
              <a:spcAft>
                <a:spcPct val="0"/>
              </a:spcAft>
              <a:defRPr sz="4400" b="1">
                <a:solidFill>
                  <a:schemeClr val="bg2"/>
                </a:solidFill>
                <a:latin typeface="Bradley Hand ITC TT-Bold" pitchFamily="2" charset="0"/>
              </a:defRPr>
            </a:lvl7pPr>
            <a:lvl8pPr marL="3429000" indent="-228600" algn="ctr" eaLnBrk="0" fontAlgn="base" hangingPunct="0">
              <a:spcBef>
                <a:spcPct val="0"/>
              </a:spcBef>
              <a:spcAft>
                <a:spcPct val="0"/>
              </a:spcAft>
              <a:defRPr sz="4400" b="1">
                <a:solidFill>
                  <a:schemeClr val="bg2"/>
                </a:solidFill>
                <a:latin typeface="Bradley Hand ITC TT-Bold" pitchFamily="2" charset="0"/>
              </a:defRPr>
            </a:lvl8pPr>
            <a:lvl9pPr marL="3886200" indent="-228600" algn="ctr" eaLnBrk="0" fontAlgn="base" hangingPunct="0">
              <a:spcBef>
                <a:spcPct val="0"/>
              </a:spcBef>
              <a:spcAft>
                <a:spcPct val="0"/>
              </a:spcAft>
              <a:defRPr sz="4400" b="1">
                <a:solidFill>
                  <a:schemeClr val="bg2"/>
                </a:solidFill>
                <a:latin typeface="Bradley Hand ITC TT-Bold" pitchFamily="2"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fld id="{C92BA106-B781-409C-8992-CBC6322A1F34}"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20000"/>
                </a:spcBef>
                <a:spcAft>
                  <a:spcPct val="0"/>
                </a:spcAft>
                <a:buClrTx/>
                <a:buSzTx/>
                <a:buFontTx/>
                <a:buNone/>
                <a:tabLst/>
                <a:defRPr/>
              </a:p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3555" name="Rectangle 2">
            <a:extLst>
              <a:ext uri="{FF2B5EF4-FFF2-40B4-BE49-F238E27FC236}">
                <a16:creationId xmlns:a16="http://schemas.microsoft.com/office/drawing/2014/main" id="{05EF4138-3362-45B7-B6EC-24D5E2BDDFD2}"/>
              </a:ext>
            </a:extLst>
          </p:cNvPr>
          <p:cNvSpPr>
            <a:spLocks noChangeArrowheads="1" noTextEdit="1"/>
          </p:cNvSpPr>
          <p:nvPr>
            <p:ph type="sldImg"/>
          </p:nvPr>
        </p:nvSpPr>
        <p:spPr>
          <a:ln/>
        </p:spPr>
      </p:sp>
      <p:sp>
        <p:nvSpPr>
          <p:cNvPr id="23556" name="Rectangle 3">
            <a:extLst>
              <a:ext uri="{FF2B5EF4-FFF2-40B4-BE49-F238E27FC236}">
                <a16:creationId xmlns:a16="http://schemas.microsoft.com/office/drawing/2014/main" id="{BF81FC0E-6C5C-44BE-9F9C-EBC8E2FE435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For example a substitution error is when a child says T for K, like Tote for Coke, or tichen for Kitchen. </a:t>
            </a:r>
          </a:p>
          <a:p>
            <a:pPr eaLnBrk="1" hangingPunct="1"/>
            <a:r>
              <a:rPr lang="en-US" altLang="en-US"/>
              <a:t>Omission errors are when students leave sounds out of words, for example bue for blue, ba for bat.</a:t>
            </a:r>
          </a:p>
          <a:p>
            <a:pPr eaLnBrk="1" hangingPunct="1"/>
            <a:r>
              <a:rPr lang="en-US" altLang="en-US"/>
              <a:t>Distortion errors are when students distort a sound, for example a lateralized S </a:t>
            </a:r>
            <a:r>
              <a:rPr lang="en-US" altLang="en-US">
                <a:solidFill>
                  <a:srgbClr val="FF0000"/>
                </a:solidFill>
              </a:rPr>
              <a:t>(demonstrate for group)</a:t>
            </a:r>
            <a:r>
              <a:rPr lang="en-US" altLang="en-US"/>
              <a:t> sound making words with S sound funny or unclear.</a:t>
            </a:r>
          </a:p>
          <a:p>
            <a:pPr eaLnBrk="1" hangingPunct="1"/>
            <a:r>
              <a:rPr lang="en-US" altLang="en-US"/>
              <a:t>Some sounds are later developing, for instance we don’t expect students to say R correctly until age 7 so if a student in prek is saying wabbit instead of rabbit, that may not be a good reason to refer for testing.  Talk to your SLP to discuss developmental speech sounds.</a:t>
            </a:r>
          </a:p>
          <a:p>
            <a:pPr eaLnBrk="1" hangingPunct="1"/>
            <a:r>
              <a:rPr lang="en-US" altLang="en-US"/>
              <a:t>Errors must be consistent across word positions to be considered disordered.  If the error is inconsistent, the sound is considered emerging.</a:t>
            </a:r>
          </a:p>
          <a:p>
            <a:pPr eaLnBrk="1" hangingPunct="1"/>
            <a:r>
              <a:rPr lang="en-US" altLang="en-US"/>
              <a:t>Intelligibility is the key. This means you do not understand what the child says.  Not that you hear errors.  For example, if I say “wed wabbit”, you understand—that is not unintelligible, instead you hear an error.  (or “top” for “stop”, “wight now”)</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4C2F1230-6D06-4559-85E3-B05D0F36642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b="1">
                <a:solidFill>
                  <a:schemeClr val="bg2"/>
                </a:solidFill>
                <a:latin typeface="Bradley Hand ITC TT-Bold" pitchFamily="2" charset="0"/>
              </a:defRPr>
            </a:lvl1pPr>
            <a:lvl2pPr marL="742950" indent="-285750" eaLnBrk="0" hangingPunct="0">
              <a:defRPr sz="4400" b="1">
                <a:solidFill>
                  <a:schemeClr val="bg2"/>
                </a:solidFill>
                <a:latin typeface="Bradley Hand ITC TT-Bold" pitchFamily="2" charset="0"/>
              </a:defRPr>
            </a:lvl2pPr>
            <a:lvl3pPr marL="1143000" indent="-228600" eaLnBrk="0" hangingPunct="0">
              <a:defRPr sz="4400" b="1">
                <a:solidFill>
                  <a:schemeClr val="bg2"/>
                </a:solidFill>
                <a:latin typeface="Bradley Hand ITC TT-Bold" pitchFamily="2" charset="0"/>
              </a:defRPr>
            </a:lvl3pPr>
            <a:lvl4pPr marL="1600200" indent="-228600" eaLnBrk="0" hangingPunct="0">
              <a:defRPr sz="4400" b="1">
                <a:solidFill>
                  <a:schemeClr val="bg2"/>
                </a:solidFill>
                <a:latin typeface="Bradley Hand ITC TT-Bold" pitchFamily="2" charset="0"/>
              </a:defRPr>
            </a:lvl4pPr>
            <a:lvl5pPr marL="2057400" indent="-228600" eaLnBrk="0" hangingPunct="0">
              <a:defRPr sz="4400" b="1">
                <a:solidFill>
                  <a:schemeClr val="bg2"/>
                </a:solidFill>
                <a:latin typeface="Bradley Hand ITC TT-Bold" pitchFamily="2" charset="0"/>
              </a:defRPr>
            </a:lvl5pPr>
            <a:lvl6pPr marL="2514600" indent="-228600" algn="ctr" eaLnBrk="0" fontAlgn="base" hangingPunct="0">
              <a:spcBef>
                <a:spcPct val="0"/>
              </a:spcBef>
              <a:spcAft>
                <a:spcPct val="0"/>
              </a:spcAft>
              <a:defRPr sz="4400" b="1">
                <a:solidFill>
                  <a:schemeClr val="bg2"/>
                </a:solidFill>
                <a:latin typeface="Bradley Hand ITC TT-Bold" pitchFamily="2" charset="0"/>
              </a:defRPr>
            </a:lvl6pPr>
            <a:lvl7pPr marL="2971800" indent="-228600" algn="ctr" eaLnBrk="0" fontAlgn="base" hangingPunct="0">
              <a:spcBef>
                <a:spcPct val="0"/>
              </a:spcBef>
              <a:spcAft>
                <a:spcPct val="0"/>
              </a:spcAft>
              <a:defRPr sz="4400" b="1">
                <a:solidFill>
                  <a:schemeClr val="bg2"/>
                </a:solidFill>
                <a:latin typeface="Bradley Hand ITC TT-Bold" pitchFamily="2" charset="0"/>
              </a:defRPr>
            </a:lvl7pPr>
            <a:lvl8pPr marL="3429000" indent="-228600" algn="ctr" eaLnBrk="0" fontAlgn="base" hangingPunct="0">
              <a:spcBef>
                <a:spcPct val="0"/>
              </a:spcBef>
              <a:spcAft>
                <a:spcPct val="0"/>
              </a:spcAft>
              <a:defRPr sz="4400" b="1">
                <a:solidFill>
                  <a:schemeClr val="bg2"/>
                </a:solidFill>
                <a:latin typeface="Bradley Hand ITC TT-Bold" pitchFamily="2" charset="0"/>
              </a:defRPr>
            </a:lvl8pPr>
            <a:lvl9pPr marL="3886200" indent="-228600" algn="ctr" eaLnBrk="0" fontAlgn="base" hangingPunct="0">
              <a:spcBef>
                <a:spcPct val="0"/>
              </a:spcBef>
              <a:spcAft>
                <a:spcPct val="0"/>
              </a:spcAft>
              <a:defRPr sz="4400" b="1">
                <a:solidFill>
                  <a:schemeClr val="bg2"/>
                </a:solidFill>
                <a:latin typeface="Bradley Hand ITC TT-Bold" pitchFamily="2"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fld id="{F3D15B43-DCF5-458F-80CC-D90B7049BC20}"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20000"/>
                </a:spcBef>
                <a:spcAft>
                  <a:spcPct val="0"/>
                </a:spcAft>
                <a:buClrTx/>
                <a:buSzTx/>
                <a:buFontTx/>
                <a:buNone/>
                <a:tabLst/>
                <a:defRPr/>
              </a:p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4579" name="Rectangle 1026">
            <a:extLst>
              <a:ext uri="{FF2B5EF4-FFF2-40B4-BE49-F238E27FC236}">
                <a16:creationId xmlns:a16="http://schemas.microsoft.com/office/drawing/2014/main" id="{4B47D2D8-18AB-4EBF-910B-69D81D87D4E0}"/>
              </a:ext>
            </a:extLst>
          </p:cNvPr>
          <p:cNvSpPr>
            <a:spLocks noChangeArrowheads="1" noTextEdit="1"/>
          </p:cNvSpPr>
          <p:nvPr>
            <p:ph type="sldImg"/>
          </p:nvPr>
        </p:nvSpPr>
        <p:spPr>
          <a:ln/>
        </p:spPr>
      </p:sp>
      <p:sp>
        <p:nvSpPr>
          <p:cNvPr id="24580" name="Rectangle 1027">
            <a:extLst>
              <a:ext uri="{FF2B5EF4-FFF2-40B4-BE49-F238E27FC236}">
                <a16:creationId xmlns:a16="http://schemas.microsoft.com/office/drawing/2014/main" id="{F8720B79-F3A1-45F9-B6BC-D462231F602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Inappropriate pitch would be a student whose voice sounds too high or too low for their age and body size </a:t>
            </a:r>
          </a:p>
          <a:p>
            <a:pPr eaLnBrk="1" hangingPunct="1"/>
            <a:r>
              <a:rPr lang="en-US" altLang="en-US"/>
              <a:t>Inappropriate volume is when a student habitually speaks too loudly or softly and can’t adjust their volume when asked to.</a:t>
            </a:r>
          </a:p>
          <a:p>
            <a:pPr eaLnBrk="1" hangingPunct="1"/>
            <a:r>
              <a:rPr lang="en-US" altLang="en-US"/>
              <a:t>Chronically hoarse voice is reason for concern if it persists for a long period of time and the student doesn’t suffer from allergies or other upper-respiratory problems.  </a:t>
            </a:r>
          </a:p>
          <a:p>
            <a:pPr eaLnBrk="1" hangingPunct="1"/>
            <a:r>
              <a:rPr lang="en-US" altLang="en-US"/>
              <a:t>Nasality-Speech sounds are projected through the nose as well as the mouth.  </a:t>
            </a:r>
            <a:r>
              <a:rPr lang="en-US" altLang="en-US">
                <a:solidFill>
                  <a:srgbClr val="FF0000"/>
                </a:solidFill>
              </a:rPr>
              <a:t>(give example).</a:t>
            </a:r>
            <a:r>
              <a:rPr lang="en-US" altLang="en-US"/>
              <a:t>  In English nasal sounds are /m/n/ing/.</a:t>
            </a:r>
          </a:p>
          <a:p>
            <a:pPr eaLnBrk="1" hangingPunct="1"/>
            <a:r>
              <a:rPr lang="en-US" altLang="en-US"/>
              <a:t>Vocal characterics vary greatly between children depending on development, health and models.  Vocal production that is significantly different from peers could be an area of concern if health/hygiene is ruled out.  Before a student can be treated for a voice disorder they must be seen by an ENT to approve safety of treatment.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DA2465B3-3107-4178-8C8C-E9C6427DC15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b="1">
                <a:solidFill>
                  <a:schemeClr val="bg2"/>
                </a:solidFill>
                <a:latin typeface="Bradley Hand ITC TT-Bold" pitchFamily="2" charset="0"/>
              </a:defRPr>
            </a:lvl1pPr>
            <a:lvl2pPr marL="742950" indent="-285750" eaLnBrk="0" hangingPunct="0">
              <a:defRPr sz="4400" b="1">
                <a:solidFill>
                  <a:schemeClr val="bg2"/>
                </a:solidFill>
                <a:latin typeface="Bradley Hand ITC TT-Bold" pitchFamily="2" charset="0"/>
              </a:defRPr>
            </a:lvl2pPr>
            <a:lvl3pPr marL="1143000" indent="-228600" eaLnBrk="0" hangingPunct="0">
              <a:defRPr sz="4400" b="1">
                <a:solidFill>
                  <a:schemeClr val="bg2"/>
                </a:solidFill>
                <a:latin typeface="Bradley Hand ITC TT-Bold" pitchFamily="2" charset="0"/>
              </a:defRPr>
            </a:lvl3pPr>
            <a:lvl4pPr marL="1600200" indent="-228600" eaLnBrk="0" hangingPunct="0">
              <a:defRPr sz="4400" b="1">
                <a:solidFill>
                  <a:schemeClr val="bg2"/>
                </a:solidFill>
                <a:latin typeface="Bradley Hand ITC TT-Bold" pitchFamily="2" charset="0"/>
              </a:defRPr>
            </a:lvl4pPr>
            <a:lvl5pPr marL="2057400" indent="-228600" eaLnBrk="0" hangingPunct="0">
              <a:defRPr sz="4400" b="1">
                <a:solidFill>
                  <a:schemeClr val="bg2"/>
                </a:solidFill>
                <a:latin typeface="Bradley Hand ITC TT-Bold" pitchFamily="2" charset="0"/>
              </a:defRPr>
            </a:lvl5pPr>
            <a:lvl6pPr marL="2514600" indent="-228600" algn="ctr" eaLnBrk="0" fontAlgn="base" hangingPunct="0">
              <a:spcBef>
                <a:spcPct val="0"/>
              </a:spcBef>
              <a:spcAft>
                <a:spcPct val="0"/>
              </a:spcAft>
              <a:defRPr sz="4400" b="1">
                <a:solidFill>
                  <a:schemeClr val="bg2"/>
                </a:solidFill>
                <a:latin typeface="Bradley Hand ITC TT-Bold" pitchFamily="2" charset="0"/>
              </a:defRPr>
            </a:lvl6pPr>
            <a:lvl7pPr marL="2971800" indent="-228600" algn="ctr" eaLnBrk="0" fontAlgn="base" hangingPunct="0">
              <a:spcBef>
                <a:spcPct val="0"/>
              </a:spcBef>
              <a:spcAft>
                <a:spcPct val="0"/>
              </a:spcAft>
              <a:defRPr sz="4400" b="1">
                <a:solidFill>
                  <a:schemeClr val="bg2"/>
                </a:solidFill>
                <a:latin typeface="Bradley Hand ITC TT-Bold" pitchFamily="2" charset="0"/>
              </a:defRPr>
            </a:lvl7pPr>
            <a:lvl8pPr marL="3429000" indent="-228600" algn="ctr" eaLnBrk="0" fontAlgn="base" hangingPunct="0">
              <a:spcBef>
                <a:spcPct val="0"/>
              </a:spcBef>
              <a:spcAft>
                <a:spcPct val="0"/>
              </a:spcAft>
              <a:defRPr sz="4400" b="1">
                <a:solidFill>
                  <a:schemeClr val="bg2"/>
                </a:solidFill>
                <a:latin typeface="Bradley Hand ITC TT-Bold" pitchFamily="2" charset="0"/>
              </a:defRPr>
            </a:lvl8pPr>
            <a:lvl9pPr marL="3886200" indent="-228600" algn="ctr" eaLnBrk="0" fontAlgn="base" hangingPunct="0">
              <a:spcBef>
                <a:spcPct val="0"/>
              </a:spcBef>
              <a:spcAft>
                <a:spcPct val="0"/>
              </a:spcAft>
              <a:defRPr sz="4400" b="1">
                <a:solidFill>
                  <a:schemeClr val="bg2"/>
                </a:solidFill>
                <a:latin typeface="Bradley Hand ITC TT-Bold" pitchFamily="2"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fld id="{CE0F5760-A62F-4841-AF85-28BD6771D734}"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20000"/>
                </a:spcBef>
                <a:spcAft>
                  <a:spcPct val="0"/>
                </a:spcAft>
                <a:buClrTx/>
                <a:buSzTx/>
                <a:buFontTx/>
                <a:buNone/>
                <a:tabLst/>
                <a:defRPr/>
              </a:p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5603" name="Rectangle 2">
            <a:extLst>
              <a:ext uri="{FF2B5EF4-FFF2-40B4-BE49-F238E27FC236}">
                <a16:creationId xmlns:a16="http://schemas.microsoft.com/office/drawing/2014/main" id="{7D2620A7-D771-4715-8990-04826964BE71}"/>
              </a:ext>
            </a:extLst>
          </p:cNvPr>
          <p:cNvSpPr>
            <a:spLocks noChangeArrowheads="1" noTextEdit="1"/>
          </p:cNvSpPr>
          <p:nvPr>
            <p:ph type="sldImg"/>
          </p:nvPr>
        </p:nvSpPr>
        <p:spPr>
          <a:ln/>
        </p:spPr>
      </p:sp>
      <p:sp>
        <p:nvSpPr>
          <p:cNvPr id="25604" name="Rectangle 3">
            <a:extLst>
              <a:ext uri="{FF2B5EF4-FFF2-40B4-BE49-F238E27FC236}">
                <a16:creationId xmlns:a16="http://schemas.microsoft.com/office/drawing/2014/main" id="{E0E8252D-5350-4F41-B8F6-999818919E0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endParaRPr lang="en-US" altLang="en-US"/>
          </a:p>
          <a:p>
            <a:pPr marL="228600" indent="-228600" eaLnBrk="1" hangingPunct="1"/>
            <a:endParaRPr lang="en-US" altLang="en-US"/>
          </a:p>
          <a:p>
            <a:pPr marL="228600" indent="-228600" eaLnBrk="1" hangingPunct="1"/>
            <a:r>
              <a:rPr lang="en-US" altLang="en-US"/>
              <a:t>Prolongations sound like really long sounds, sssssssun, blocks are typically silent but the student looks like he or she is trying to speak</a:t>
            </a:r>
          </a:p>
          <a:p>
            <a:pPr marL="228600" indent="-228600" eaLnBrk="1" hangingPunct="1"/>
            <a:r>
              <a:rPr lang="en-US" altLang="en-US"/>
              <a:t>Physical tension is often visible in the face and neck, some students also blink their eyes or move their lips during blocks or other instances of stuttering.</a:t>
            </a:r>
          </a:p>
          <a:p>
            <a:pPr marL="228600" indent="-228600" eaLnBrk="1" hangingPunct="1"/>
            <a:r>
              <a:rPr lang="en-US" altLang="en-US">
                <a:solidFill>
                  <a:srgbClr val="FF0000"/>
                </a:solidFill>
              </a:rPr>
              <a:t>(give examples and show audience what stuttering looks like)</a:t>
            </a:r>
          </a:p>
          <a:p>
            <a:pPr marL="228600" indent="-228600" eaLnBrk="1" hangingPunct="1"/>
            <a:r>
              <a:rPr lang="en-US" altLang="en-US"/>
              <a:t>Here are two instances when it may look like the child is stuttering but he/she does not:  </a:t>
            </a:r>
          </a:p>
          <a:p>
            <a:pPr marL="228600" indent="-228600" eaLnBrk="1" hangingPunct="1"/>
            <a:r>
              <a:rPr lang="en-US" altLang="en-US"/>
              <a:t>1.  We all have natural dysfluency such as word and sound repetitions and revisions.  During language development a young child may have an increase in natural dysfluencies.</a:t>
            </a:r>
          </a:p>
          <a:p>
            <a:pPr marL="228600" indent="-228600" eaLnBrk="1" hangingPunct="1">
              <a:buFontTx/>
              <a:buAutoNum type="arabicPeriod" startAt="2"/>
            </a:pPr>
            <a:r>
              <a:rPr lang="en-US" altLang="en-US"/>
              <a:t>When a child is in the process of developing a second language natural dysfluencies may increase for a time period.                                                                                                             </a:t>
            </a:r>
          </a:p>
          <a:p>
            <a:pPr marL="228600" indent="-228600" eaLnBrk="1" hangingPunct="1">
              <a:buFontTx/>
              <a:buAutoNum type="arabicPeriod" startAt="2"/>
            </a:pPr>
            <a:endParaRPr lang="en-US" altLang="en-US"/>
          </a:p>
          <a:p>
            <a:pPr marL="228600" indent="-228600" eaLnBrk="1" hangingPunct="1">
              <a:buFontTx/>
              <a:buAutoNum type="arabicPeriod" startAt="2"/>
            </a:pPr>
            <a:endParaRPr lang="en-US" altLang="en-US"/>
          </a:p>
          <a:p>
            <a:pPr marL="228600" indent="-228600" eaLnBrk="1" hangingPunct="1">
              <a:buFontTx/>
              <a:buAutoNum type="arabicPeriod" startAt="2"/>
            </a:pPr>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A1CCFBAC-7BAE-4B36-90EC-237D722AB2A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b="1">
                <a:solidFill>
                  <a:schemeClr val="bg2"/>
                </a:solidFill>
                <a:latin typeface="Bradley Hand ITC TT-Bold" pitchFamily="2" charset="0"/>
              </a:defRPr>
            </a:lvl1pPr>
            <a:lvl2pPr marL="742950" indent="-285750" eaLnBrk="0" hangingPunct="0">
              <a:defRPr sz="4400" b="1">
                <a:solidFill>
                  <a:schemeClr val="bg2"/>
                </a:solidFill>
                <a:latin typeface="Bradley Hand ITC TT-Bold" pitchFamily="2" charset="0"/>
              </a:defRPr>
            </a:lvl2pPr>
            <a:lvl3pPr marL="1143000" indent="-228600" eaLnBrk="0" hangingPunct="0">
              <a:defRPr sz="4400" b="1">
                <a:solidFill>
                  <a:schemeClr val="bg2"/>
                </a:solidFill>
                <a:latin typeface="Bradley Hand ITC TT-Bold" pitchFamily="2" charset="0"/>
              </a:defRPr>
            </a:lvl3pPr>
            <a:lvl4pPr marL="1600200" indent="-228600" eaLnBrk="0" hangingPunct="0">
              <a:defRPr sz="4400" b="1">
                <a:solidFill>
                  <a:schemeClr val="bg2"/>
                </a:solidFill>
                <a:latin typeface="Bradley Hand ITC TT-Bold" pitchFamily="2" charset="0"/>
              </a:defRPr>
            </a:lvl4pPr>
            <a:lvl5pPr marL="2057400" indent="-228600" eaLnBrk="0" hangingPunct="0">
              <a:defRPr sz="4400" b="1">
                <a:solidFill>
                  <a:schemeClr val="bg2"/>
                </a:solidFill>
                <a:latin typeface="Bradley Hand ITC TT-Bold" pitchFamily="2" charset="0"/>
              </a:defRPr>
            </a:lvl5pPr>
            <a:lvl6pPr marL="2514600" indent="-228600" algn="ctr" eaLnBrk="0" fontAlgn="base" hangingPunct="0">
              <a:spcBef>
                <a:spcPct val="0"/>
              </a:spcBef>
              <a:spcAft>
                <a:spcPct val="0"/>
              </a:spcAft>
              <a:defRPr sz="4400" b="1">
                <a:solidFill>
                  <a:schemeClr val="bg2"/>
                </a:solidFill>
                <a:latin typeface="Bradley Hand ITC TT-Bold" pitchFamily="2" charset="0"/>
              </a:defRPr>
            </a:lvl6pPr>
            <a:lvl7pPr marL="2971800" indent="-228600" algn="ctr" eaLnBrk="0" fontAlgn="base" hangingPunct="0">
              <a:spcBef>
                <a:spcPct val="0"/>
              </a:spcBef>
              <a:spcAft>
                <a:spcPct val="0"/>
              </a:spcAft>
              <a:defRPr sz="4400" b="1">
                <a:solidFill>
                  <a:schemeClr val="bg2"/>
                </a:solidFill>
                <a:latin typeface="Bradley Hand ITC TT-Bold" pitchFamily="2" charset="0"/>
              </a:defRPr>
            </a:lvl7pPr>
            <a:lvl8pPr marL="3429000" indent="-228600" algn="ctr" eaLnBrk="0" fontAlgn="base" hangingPunct="0">
              <a:spcBef>
                <a:spcPct val="0"/>
              </a:spcBef>
              <a:spcAft>
                <a:spcPct val="0"/>
              </a:spcAft>
              <a:defRPr sz="4400" b="1">
                <a:solidFill>
                  <a:schemeClr val="bg2"/>
                </a:solidFill>
                <a:latin typeface="Bradley Hand ITC TT-Bold" pitchFamily="2" charset="0"/>
              </a:defRPr>
            </a:lvl8pPr>
            <a:lvl9pPr marL="3886200" indent="-228600" algn="ctr" eaLnBrk="0" fontAlgn="base" hangingPunct="0">
              <a:spcBef>
                <a:spcPct val="0"/>
              </a:spcBef>
              <a:spcAft>
                <a:spcPct val="0"/>
              </a:spcAft>
              <a:defRPr sz="4400" b="1">
                <a:solidFill>
                  <a:schemeClr val="bg2"/>
                </a:solidFill>
                <a:latin typeface="Bradley Hand ITC TT-Bold" pitchFamily="2"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fld id="{B821D374-A3C6-4F66-961B-5D1BBF2815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20000"/>
                </a:spcBef>
                <a:spcAft>
                  <a:spcPct val="0"/>
                </a:spcAft>
                <a:buClrTx/>
                <a:buSzTx/>
                <a:buFontTx/>
                <a:buNone/>
                <a:tabLst/>
                <a:defRPr/>
              </a:p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6627" name="Rectangle 1026">
            <a:extLst>
              <a:ext uri="{FF2B5EF4-FFF2-40B4-BE49-F238E27FC236}">
                <a16:creationId xmlns:a16="http://schemas.microsoft.com/office/drawing/2014/main" id="{BFD80B4A-7B6F-4067-ADB1-6DB9825113C7}"/>
              </a:ext>
            </a:extLst>
          </p:cNvPr>
          <p:cNvSpPr>
            <a:spLocks noChangeArrowheads="1" noTextEdit="1"/>
          </p:cNvSpPr>
          <p:nvPr>
            <p:ph type="sldImg"/>
          </p:nvPr>
        </p:nvSpPr>
        <p:spPr>
          <a:ln/>
        </p:spPr>
      </p:sp>
      <p:sp>
        <p:nvSpPr>
          <p:cNvPr id="26628" name="Rectangle 1027">
            <a:extLst>
              <a:ext uri="{FF2B5EF4-FFF2-40B4-BE49-F238E27FC236}">
                <a16:creationId xmlns:a16="http://schemas.microsoft.com/office/drawing/2014/main" id="{D75DA66F-5FCC-4CB3-83F3-BD7DC8127BC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solidFill>
                <a:srgbClr val="FF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65F5574D-856E-4788-87B4-BB7DE8D197F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b="1">
                <a:solidFill>
                  <a:schemeClr val="bg2"/>
                </a:solidFill>
                <a:latin typeface="Bradley Hand ITC TT-Bold" pitchFamily="2" charset="0"/>
              </a:defRPr>
            </a:lvl1pPr>
            <a:lvl2pPr marL="742950" indent="-285750" eaLnBrk="0" hangingPunct="0">
              <a:defRPr sz="4400" b="1">
                <a:solidFill>
                  <a:schemeClr val="bg2"/>
                </a:solidFill>
                <a:latin typeface="Bradley Hand ITC TT-Bold" pitchFamily="2" charset="0"/>
              </a:defRPr>
            </a:lvl2pPr>
            <a:lvl3pPr marL="1143000" indent="-228600" eaLnBrk="0" hangingPunct="0">
              <a:defRPr sz="4400" b="1">
                <a:solidFill>
                  <a:schemeClr val="bg2"/>
                </a:solidFill>
                <a:latin typeface="Bradley Hand ITC TT-Bold" pitchFamily="2" charset="0"/>
              </a:defRPr>
            </a:lvl3pPr>
            <a:lvl4pPr marL="1600200" indent="-228600" eaLnBrk="0" hangingPunct="0">
              <a:defRPr sz="4400" b="1">
                <a:solidFill>
                  <a:schemeClr val="bg2"/>
                </a:solidFill>
                <a:latin typeface="Bradley Hand ITC TT-Bold" pitchFamily="2" charset="0"/>
              </a:defRPr>
            </a:lvl4pPr>
            <a:lvl5pPr marL="2057400" indent="-228600" eaLnBrk="0" hangingPunct="0">
              <a:defRPr sz="4400" b="1">
                <a:solidFill>
                  <a:schemeClr val="bg2"/>
                </a:solidFill>
                <a:latin typeface="Bradley Hand ITC TT-Bold" pitchFamily="2" charset="0"/>
              </a:defRPr>
            </a:lvl5pPr>
            <a:lvl6pPr marL="2514600" indent="-228600" algn="ctr" eaLnBrk="0" fontAlgn="base" hangingPunct="0">
              <a:spcBef>
                <a:spcPct val="0"/>
              </a:spcBef>
              <a:spcAft>
                <a:spcPct val="0"/>
              </a:spcAft>
              <a:defRPr sz="4400" b="1">
                <a:solidFill>
                  <a:schemeClr val="bg2"/>
                </a:solidFill>
                <a:latin typeface="Bradley Hand ITC TT-Bold" pitchFamily="2" charset="0"/>
              </a:defRPr>
            </a:lvl6pPr>
            <a:lvl7pPr marL="2971800" indent="-228600" algn="ctr" eaLnBrk="0" fontAlgn="base" hangingPunct="0">
              <a:spcBef>
                <a:spcPct val="0"/>
              </a:spcBef>
              <a:spcAft>
                <a:spcPct val="0"/>
              </a:spcAft>
              <a:defRPr sz="4400" b="1">
                <a:solidFill>
                  <a:schemeClr val="bg2"/>
                </a:solidFill>
                <a:latin typeface="Bradley Hand ITC TT-Bold" pitchFamily="2" charset="0"/>
              </a:defRPr>
            </a:lvl7pPr>
            <a:lvl8pPr marL="3429000" indent="-228600" algn="ctr" eaLnBrk="0" fontAlgn="base" hangingPunct="0">
              <a:spcBef>
                <a:spcPct val="0"/>
              </a:spcBef>
              <a:spcAft>
                <a:spcPct val="0"/>
              </a:spcAft>
              <a:defRPr sz="4400" b="1">
                <a:solidFill>
                  <a:schemeClr val="bg2"/>
                </a:solidFill>
                <a:latin typeface="Bradley Hand ITC TT-Bold" pitchFamily="2" charset="0"/>
              </a:defRPr>
            </a:lvl8pPr>
            <a:lvl9pPr marL="3886200" indent="-228600" algn="ctr" eaLnBrk="0" fontAlgn="base" hangingPunct="0">
              <a:spcBef>
                <a:spcPct val="0"/>
              </a:spcBef>
              <a:spcAft>
                <a:spcPct val="0"/>
              </a:spcAft>
              <a:defRPr sz="4400" b="1">
                <a:solidFill>
                  <a:schemeClr val="bg2"/>
                </a:solidFill>
                <a:latin typeface="Bradley Hand ITC TT-Bold" pitchFamily="2"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fld id="{DB933B65-EBF6-41B2-8E5E-96CC48FB5F3D}"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20000"/>
                </a:spcBef>
                <a:spcAft>
                  <a:spcPct val="0"/>
                </a:spcAft>
                <a:buClrTx/>
                <a:buSzTx/>
                <a:buFontTx/>
                <a:buNone/>
                <a:tabLst/>
                <a:defRPr/>
              </a:p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7651" name="Rectangle 2">
            <a:extLst>
              <a:ext uri="{FF2B5EF4-FFF2-40B4-BE49-F238E27FC236}">
                <a16:creationId xmlns:a16="http://schemas.microsoft.com/office/drawing/2014/main" id="{A62E14E0-66E7-44E0-896F-7D04665C721F}"/>
              </a:ext>
            </a:extLst>
          </p:cNvPr>
          <p:cNvSpPr>
            <a:spLocks noChangeArrowheads="1" noTextEdit="1"/>
          </p:cNvSpPr>
          <p:nvPr>
            <p:ph type="sldImg"/>
          </p:nvPr>
        </p:nvSpPr>
        <p:spPr>
          <a:ln/>
        </p:spPr>
      </p:sp>
      <p:sp>
        <p:nvSpPr>
          <p:cNvPr id="27652" name="Rectangle 3">
            <a:extLst>
              <a:ext uri="{FF2B5EF4-FFF2-40B4-BE49-F238E27FC236}">
                <a16:creationId xmlns:a16="http://schemas.microsoft.com/office/drawing/2014/main" id="{BD1D23C7-024F-45A8-9A9B-C3D8A0EC5B2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76C9ED1C-A84E-4C0C-8100-97897A1C11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b="1">
                <a:solidFill>
                  <a:schemeClr val="bg2"/>
                </a:solidFill>
                <a:latin typeface="Bradley Hand ITC TT-Bold" pitchFamily="2" charset="0"/>
              </a:defRPr>
            </a:lvl1pPr>
            <a:lvl2pPr marL="742950" indent="-285750" eaLnBrk="0" hangingPunct="0">
              <a:defRPr sz="4400" b="1">
                <a:solidFill>
                  <a:schemeClr val="bg2"/>
                </a:solidFill>
                <a:latin typeface="Bradley Hand ITC TT-Bold" pitchFamily="2" charset="0"/>
              </a:defRPr>
            </a:lvl2pPr>
            <a:lvl3pPr marL="1143000" indent="-228600" eaLnBrk="0" hangingPunct="0">
              <a:defRPr sz="4400" b="1">
                <a:solidFill>
                  <a:schemeClr val="bg2"/>
                </a:solidFill>
                <a:latin typeface="Bradley Hand ITC TT-Bold" pitchFamily="2" charset="0"/>
              </a:defRPr>
            </a:lvl3pPr>
            <a:lvl4pPr marL="1600200" indent="-228600" eaLnBrk="0" hangingPunct="0">
              <a:defRPr sz="4400" b="1">
                <a:solidFill>
                  <a:schemeClr val="bg2"/>
                </a:solidFill>
                <a:latin typeface="Bradley Hand ITC TT-Bold" pitchFamily="2" charset="0"/>
              </a:defRPr>
            </a:lvl4pPr>
            <a:lvl5pPr marL="2057400" indent="-228600" eaLnBrk="0" hangingPunct="0">
              <a:defRPr sz="4400" b="1">
                <a:solidFill>
                  <a:schemeClr val="bg2"/>
                </a:solidFill>
                <a:latin typeface="Bradley Hand ITC TT-Bold" pitchFamily="2" charset="0"/>
              </a:defRPr>
            </a:lvl5pPr>
            <a:lvl6pPr marL="2514600" indent="-228600" algn="ctr" eaLnBrk="0" fontAlgn="base" hangingPunct="0">
              <a:spcBef>
                <a:spcPct val="0"/>
              </a:spcBef>
              <a:spcAft>
                <a:spcPct val="0"/>
              </a:spcAft>
              <a:defRPr sz="4400" b="1">
                <a:solidFill>
                  <a:schemeClr val="bg2"/>
                </a:solidFill>
                <a:latin typeface="Bradley Hand ITC TT-Bold" pitchFamily="2" charset="0"/>
              </a:defRPr>
            </a:lvl6pPr>
            <a:lvl7pPr marL="2971800" indent="-228600" algn="ctr" eaLnBrk="0" fontAlgn="base" hangingPunct="0">
              <a:spcBef>
                <a:spcPct val="0"/>
              </a:spcBef>
              <a:spcAft>
                <a:spcPct val="0"/>
              </a:spcAft>
              <a:defRPr sz="4400" b="1">
                <a:solidFill>
                  <a:schemeClr val="bg2"/>
                </a:solidFill>
                <a:latin typeface="Bradley Hand ITC TT-Bold" pitchFamily="2" charset="0"/>
              </a:defRPr>
            </a:lvl7pPr>
            <a:lvl8pPr marL="3429000" indent="-228600" algn="ctr" eaLnBrk="0" fontAlgn="base" hangingPunct="0">
              <a:spcBef>
                <a:spcPct val="0"/>
              </a:spcBef>
              <a:spcAft>
                <a:spcPct val="0"/>
              </a:spcAft>
              <a:defRPr sz="4400" b="1">
                <a:solidFill>
                  <a:schemeClr val="bg2"/>
                </a:solidFill>
                <a:latin typeface="Bradley Hand ITC TT-Bold" pitchFamily="2" charset="0"/>
              </a:defRPr>
            </a:lvl8pPr>
            <a:lvl9pPr marL="3886200" indent="-228600" algn="ctr" eaLnBrk="0" fontAlgn="base" hangingPunct="0">
              <a:spcBef>
                <a:spcPct val="0"/>
              </a:spcBef>
              <a:spcAft>
                <a:spcPct val="0"/>
              </a:spcAft>
              <a:defRPr sz="4400" b="1">
                <a:solidFill>
                  <a:schemeClr val="bg2"/>
                </a:solidFill>
                <a:latin typeface="Bradley Hand ITC TT-Bold" pitchFamily="2"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fld id="{715694F5-A524-47C9-B359-6C38A4A4374F}"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20000"/>
                </a:spcBef>
                <a:spcAft>
                  <a:spcPct val="0"/>
                </a:spcAft>
                <a:buClrTx/>
                <a:buSzTx/>
                <a:buFontTx/>
                <a:buNone/>
                <a:tabLst/>
                <a:defRPr/>
              </a:p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9699" name="Rectangle 2">
            <a:extLst>
              <a:ext uri="{FF2B5EF4-FFF2-40B4-BE49-F238E27FC236}">
                <a16:creationId xmlns:a16="http://schemas.microsoft.com/office/drawing/2014/main" id="{1B8C69A3-A387-4065-957B-17FBF0619E60}"/>
              </a:ext>
            </a:extLst>
          </p:cNvPr>
          <p:cNvSpPr>
            <a:spLocks noChangeArrowheads="1" noTextEdit="1"/>
          </p:cNvSpPr>
          <p:nvPr>
            <p:ph type="sldImg"/>
          </p:nvPr>
        </p:nvSpPr>
        <p:spPr>
          <a:ln/>
        </p:spPr>
      </p:sp>
      <p:sp>
        <p:nvSpPr>
          <p:cNvPr id="29700" name="Rectangle 3">
            <a:extLst>
              <a:ext uri="{FF2B5EF4-FFF2-40B4-BE49-F238E27FC236}">
                <a16:creationId xmlns:a16="http://schemas.microsoft.com/office/drawing/2014/main" id="{91841DA9-3652-40D7-B984-09748EF52E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a:t>This means 3-5 years to develop enough language to get by in the community</a:t>
            </a:r>
          </a:p>
          <a:p>
            <a:pPr eaLnBrk="1" hangingPunct="1">
              <a:buFontTx/>
              <a:buChar char="•"/>
            </a:pPr>
            <a:r>
              <a:rPr lang="en-US" altLang="en-US"/>
              <a:t>This means 5-7 years to be able to LEARN in a second language academic setting</a:t>
            </a:r>
          </a:p>
          <a:p>
            <a:pPr eaLnBrk="1" hangingPunct="1">
              <a:buFontTx/>
              <a:buChar char="•"/>
            </a:pPr>
            <a:r>
              <a:rPr lang="en-US" altLang="en-US"/>
              <a:t>For example in some cultures speaking around the topic is normal, in some cultures eye contact is considered impolite</a:t>
            </a:r>
          </a:p>
          <a:p>
            <a:pPr eaLnBrk="1" hangingPunct="1">
              <a:buFontTx/>
              <a:buChar char="•"/>
            </a:pPr>
            <a:r>
              <a:rPr lang="en-US" altLang="en-US"/>
              <a:t>There are 74 different languages represented by AISD students as their first language.  These are only the languages monitored by TEA.  This also does not represent student whose primary language is English but they have a second language influence in the home (a babysitter, grandparent, parent or caregiver).</a:t>
            </a:r>
          </a:p>
          <a:p>
            <a:pPr eaLnBrk="1" hangingPunct="1">
              <a:buFontTx/>
              <a:buChar char="•"/>
            </a:pPr>
            <a:r>
              <a:rPr lang="en-US" altLang="en-US"/>
              <a:t> Cultural and Second language influences can affect vocabulary, grammar, articulation, dialect and social communication.</a:t>
            </a:r>
          </a:p>
          <a:p>
            <a:pPr eaLnBrk="1" hangingPunct="1">
              <a:buFontTx/>
              <a:buChar char="•"/>
            </a:pPr>
            <a:r>
              <a:rPr lang="en-US" altLang="en-US"/>
              <a:t>Some teacher concerns are language differences rather than disorders.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5D3F4454-F976-4427-A331-723B2A8C18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400" b="1">
                <a:solidFill>
                  <a:schemeClr val="bg2"/>
                </a:solidFill>
                <a:latin typeface="Bradley Hand ITC TT-Bold" pitchFamily="2" charset="0"/>
              </a:defRPr>
            </a:lvl1pPr>
            <a:lvl2pPr marL="742950" indent="-285750" eaLnBrk="0" hangingPunct="0">
              <a:defRPr sz="4400" b="1">
                <a:solidFill>
                  <a:schemeClr val="bg2"/>
                </a:solidFill>
                <a:latin typeface="Bradley Hand ITC TT-Bold" pitchFamily="2" charset="0"/>
              </a:defRPr>
            </a:lvl2pPr>
            <a:lvl3pPr marL="1143000" indent="-228600" eaLnBrk="0" hangingPunct="0">
              <a:defRPr sz="4400" b="1">
                <a:solidFill>
                  <a:schemeClr val="bg2"/>
                </a:solidFill>
                <a:latin typeface="Bradley Hand ITC TT-Bold" pitchFamily="2" charset="0"/>
              </a:defRPr>
            </a:lvl3pPr>
            <a:lvl4pPr marL="1600200" indent="-228600" eaLnBrk="0" hangingPunct="0">
              <a:defRPr sz="4400" b="1">
                <a:solidFill>
                  <a:schemeClr val="bg2"/>
                </a:solidFill>
                <a:latin typeface="Bradley Hand ITC TT-Bold" pitchFamily="2" charset="0"/>
              </a:defRPr>
            </a:lvl4pPr>
            <a:lvl5pPr marL="2057400" indent="-228600" eaLnBrk="0" hangingPunct="0">
              <a:defRPr sz="4400" b="1">
                <a:solidFill>
                  <a:schemeClr val="bg2"/>
                </a:solidFill>
                <a:latin typeface="Bradley Hand ITC TT-Bold" pitchFamily="2" charset="0"/>
              </a:defRPr>
            </a:lvl5pPr>
            <a:lvl6pPr marL="2514600" indent="-228600" algn="ctr" eaLnBrk="0" fontAlgn="base" hangingPunct="0">
              <a:spcBef>
                <a:spcPct val="0"/>
              </a:spcBef>
              <a:spcAft>
                <a:spcPct val="0"/>
              </a:spcAft>
              <a:defRPr sz="4400" b="1">
                <a:solidFill>
                  <a:schemeClr val="bg2"/>
                </a:solidFill>
                <a:latin typeface="Bradley Hand ITC TT-Bold" pitchFamily="2" charset="0"/>
              </a:defRPr>
            </a:lvl6pPr>
            <a:lvl7pPr marL="2971800" indent="-228600" algn="ctr" eaLnBrk="0" fontAlgn="base" hangingPunct="0">
              <a:spcBef>
                <a:spcPct val="0"/>
              </a:spcBef>
              <a:spcAft>
                <a:spcPct val="0"/>
              </a:spcAft>
              <a:defRPr sz="4400" b="1">
                <a:solidFill>
                  <a:schemeClr val="bg2"/>
                </a:solidFill>
                <a:latin typeface="Bradley Hand ITC TT-Bold" pitchFamily="2" charset="0"/>
              </a:defRPr>
            </a:lvl7pPr>
            <a:lvl8pPr marL="3429000" indent="-228600" algn="ctr" eaLnBrk="0" fontAlgn="base" hangingPunct="0">
              <a:spcBef>
                <a:spcPct val="0"/>
              </a:spcBef>
              <a:spcAft>
                <a:spcPct val="0"/>
              </a:spcAft>
              <a:defRPr sz="4400" b="1">
                <a:solidFill>
                  <a:schemeClr val="bg2"/>
                </a:solidFill>
                <a:latin typeface="Bradley Hand ITC TT-Bold" pitchFamily="2" charset="0"/>
              </a:defRPr>
            </a:lvl8pPr>
            <a:lvl9pPr marL="3886200" indent="-228600" algn="ctr" eaLnBrk="0" fontAlgn="base" hangingPunct="0">
              <a:spcBef>
                <a:spcPct val="0"/>
              </a:spcBef>
              <a:spcAft>
                <a:spcPct val="0"/>
              </a:spcAft>
              <a:defRPr sz="4400" b="1">
                <a:solidFill>
                  <a:schemeClr val="bg2"/>
                </a:solidFill>
                <a:latin typeface="Bradley Hand ITC TT-Bold" pitchFamily="2"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fld id="{A817DD96-DAF1-4D2C-A51E-EF471751A22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20000"/>
                </a:spcBef>
                <a:spcAft>
                  <a:spcPct val="0"/>
                </a:spcAft>
                <a:buClrTx/>
                <a:buSzTx/>
                <a:buFontTx/>
                <a:buNone/>
                <a:tabLst/>
                <a:defRPr/>
              </a:p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0723" name="Rectangle 2">
            <a:extLst>
              <a:ext uri="{FF2B5EF4-FFF2-40B4-BE49-F238E27FC236}">
                <a16:creationId xmlns:a16="http://schemas.microsoft.com/office/drawing/2014/main" id="{F6B5D5ED-B2B0-42B4-9428-48DA32FC918F}"/>
              </a:ext>
            </a:extLst>
          </p:cNvPr>
          <p:cNvSpPr>
            <a:spLocks noChangeArrowheads="1" noTextEdit="1"/>
          </p:cNvSpPr>
          <p:nvPr>
            <p:ph type="sldImg"/>
          </p:nvPr>
        </p:nvSpPr>
        <p:spPr>
          <a:ln/>
        </p:spPr>
      </p:sp>
      <p:sp>
        <p:nvSpPr>
          <p:cNvPr id="30724" name="Rectangle 3">
            <a:extLst>
              <a:ext uri="{FF2B5EF4-FFF2-40B4-BE49-F238E27FC236}">
                <a16:creationId xmlns:a16="http://schemas.microsoft.com/office/drawing/2014/main" id="{912EDA16-22A5-4BEE-A9FD-3629DFF4240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As soon as you have a concern, talk with the child’s parent and contact your SLP. SLPs can now observe a child in the classroom in order to suggest strategies, provide materials to you, and show you how to record data. The SLP may not work directly with the child in your classroom, pull him out to work with him, or tell you whether you should make a formal referral.</a:t>
            </a:r>
          </a:p>
          <a:p>
            <a:pPr eaLnBrk="1" hangingPunct="1"/>
            <a:r>
              <a:rPr lang="en-US" altLang="en-US"/>
              <a:t>The SLP will give you a hard copy of strategies and a data collection sheet or it may be printed out from eCST. Resources for implementing the strategies can be found by clicking resource buttons on eCST or going to www.childstudysystem.com (eCST Resources) </a:t>
            </a:r>
          </a:p>
          <a:p>
            <a:pPr eaLnBrk="1" hangingPunct="1"/>
            <a:r>
              <a:rPr lang="en-US" altLang="en-US"/>
              <a:t>The length and frequency of classroom interventions should follow the recommendations on the </a:t>
            </a:r>
            <a:r>
              <a:rPr lang="en-US" altLang="en-US" u="sng"/>
              <a:t>S/L Strategies for RtI and eCST</a:t>
            </a:r>
            <a:r>
              <a:rPr lang="en-US" altLang="en-US"/>
              <a:t> forms. Once or twice a week is not enough!</a:t>
            </a:r>
          </a:p>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6/5/2020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51443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291B17-9318-49DB-B28B-6E5994AE9581}" type="datetime1">
              <a:rPr lang="en-US" smtClean="0"/>
              <a:t>6/5/2020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6118765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D291B17-9318-49DB-B28B-6E5994AE9581}" type="datetime1">
              <a:rPr lang="en-US" smtClean="0"/>
              <a:t>6/5/2020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3801660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D291B17-9318-49DB-B28B-6E5994AE9581}" type="datetime1">
              <a:rPr lang="en-US" smtClean="0"/>
              <a:t>6/5/2020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20522438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291B17-9318-49DB-B28B-6E5994AE9581}" type="datetime1">
              <a:rPr lang="en-US" smtClean="0"/>
              <a:t>6/5/2020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9518288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D291B17-9318-49DB-B28B-6E5994AE9581}" type="datetime1">
              <a:rPr lang="en-US" smtClean="0"/>
              <a:t>6/5/2020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0985812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D291B17-9318-49DB-B28B-6E5994AE9581}" type="datetime1">
              <a:rPr lang="en-US" smtClean="0"/>
              <a:t>6/5/2020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04732671"/>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6/5/2020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737965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6/5/2020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2812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78DD82B9-B8EE-4375-B6FF-88FA6ABB15D9}" type="datetime1">
              <a:rPr lang="en-US" smtClean="0"/>
              <a:t>6/5/2020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37107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497495-0637-405E-AE64-5CC7506D51F5}" type="datetime1">
              <a:rPr lang="en-US" smtClean="0"/>
              <a:t>6/5/2020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11626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6/5/2020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29716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6/5/2020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8925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5DB4ED54-5B5E-4A04-93D3-5772E3CE3818}" type="datetime1">
              <a:rPr lang="en-US" smtClean="0"/>
              <a:t>6/5/2020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28194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EDE50D6-574B-40AF-946F-D52A04ADE379}" type="datetime1">
              <a:rPr lang="en-US" smtClean="0"/>
              <a:t>6/5/2020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54890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D82884F1-FFEA-405F-9602-3DCA865EDA4E}" type="datetime1">
              <a:rPr lang="en-US" smtClean="0"/>
              <a:t>6/5/2020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658498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6/5/2020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05060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D291B17-9318-49DB-B28B-6E5994AE9581}" type="datetime1">
              <a:rPr lang="en-US" smtClean="0"/>
              <a:t>6/5/2020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2807009335"/>
      </p:ext>
    </p:extLst>
  </p:cSld>
  <p:clrMap bg1="dk1" tx1="lt1" bg2="dk2" tx2="lt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 id="2147483711"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13" name="Picture 3">
            <a:extLst>
              <a:ext uri="{FF2B5EF4-FFF2-40B4-BE49-F238E27FC236}">
                <a16:creationId xmlns:a16="http://schemas.microsoft.com/office/drawing/2014/main" id="{F9721836-EDF4-4036-99D7-F22AE9159C10}"/>
              </a:ext>
            </a:extLst>
          </p:cNvPr>
          <p:cNvPicPr>
            <a:picLocks noChangeAspect="1"/>
          </p:cNvPicPr>
          <p:nvPr/>
        </p:nvPicPr>
        <p:blipFill rotWithShape="1">
          <a:blip r:embed="rId3">
            <a:duotone>
              <a:prstClr val="black"/>
              <a:schemeClr val="accent5">
                <a:tint val="45000"/>
                <a:satMod val="400000"/>
              </a:schemeClr>
            </a:duotone>
            <a:alphaModFix amt="25000"/>
          </a:blip>
          <a:srcRect t="23391" r="9091"/>
          <a:stretch/>
        </p:blipFill>
        <p:spPr>
          <a:xfrm>
            <a:off x="20" y="10"/>
            <a:ext cx="12191980" cy="6857990"/>
          </a:xfrm>
          <a:prstGeom prst="rect">
            <a:avLst/>
          </a:prstGeom>
        </p:spPr>
      </p:pic>
      <p:sp>
        <p:nvSpPr>
          <p:cNvPr id="2" name="Title 1">
            <a:extLst>
              <a:ext uri="{FF2B5EF4-FFF2-40B4-BE49-F238E27FC236}">
                <a16:creationId xmlns:a16="http://schemas.microsoft.com/office/drawing/2014/main" id="{43AF7EA1-AFDC-49CE-81C1-74CAFBA22DFC}"/>
              </a:ext>
            </a:extLst>
          </p:cNvPr>
          <p:cNvSpPr>
            <a:spLocks noGrp="1"/>
          </p:cNvSpPr>
          <p:nvPr>
            <p:ph type="ctrTitle"/>
          </p:nvPr>
        </p:nvSpPr>
        <p:spPr>
          <a:xfrm>
            <a:off x="1154955" y="1447800"/>
            <a:ext cx="8825658" cy="3329581"/>
          </a:xfrm>
        </p:spPr>
        <p:txBody>
          <a:bodyPr>
            <a:normAutofit/>
          </a:bodyPr>
          <a:lstStyle/>
          <a:p>
            <a:pPr>
              <a:lnSpc>
                <a:spcPct val="90000"/>
              </a:lnSpc>
            </a:pPr>
            <a:r>
              <a:rPr lang="en-US" sz="5000" dirty="0"/>
              <a:t>What To Do if You Have Concerns About a Student’s Communication</a:t>
            </a:r>
            <a:br>
              <a:rPr lang="en-US" sz="5000" dirty="0"/>
            </a:br>
            <a:endParaRPr lang="en-US" sz="5000" dirty="0"/>
          </a:p>
        </p:txBody>
      </p:sp>
      <p:sp>
        <p:nvSpPr>
          <p:cNvPr id="3" name="Subtitle 2">
            <a:extLst>
              <a:ext uri="{FF2B5EF4-FFF2-40B4-BE49-F238E27FC236}">
                <a16:creationId xmlns:a16="http://schemas.microsoft.com/office/drawing/2014/main" id="{0512748C-3E14-4711-A87F-0518DB999082}"/>
              </a:ext>
            </a:extLst>
          </p:cNvPr>
          <p:cNvSpPr>
            <a:spLocks noGrp="1"/>
          </p:cNvSpPr>
          <p:nvPr>
            <p:ph type="subTitle" idx="1"/>
          </p:nvPr>
        </p:nvSpPr>
        <p:spPr>
          <a:xfrm>
            <a:off x="1154955" y="4777380"/>
            <a:ext cx="8825658" cy="861420"/>
          </a:xfrm>
        </p:spPr>
        <p:txBody>
          <a:bodyPr>
            <a:normAutofit/>
          </a:bodyPr>
          <a:lstStyle/>
          <a:p>
            <a:r>
              <a:rPr lang="en-US" dirty="0"/>
              <a:t>Speech therapy</a:t>
            </a:r>
          </a:p>
        </p:txBody>
      </p:sp>
      <p:sp>
        <p:nvSpPr>
          <p:cNvPr id="18" name="Rectangle 17">
            <a:extLst>
              <a:ext uri="{FF2B5EF4-FFF2-40B4-BE49-F238E27FC236}">
                <a16:creationId xmlns:a16="http://schemas.microsoft.com/office/drawing/2014/main" id="{C885E190-58DD-42DD-A4A8-401E15C92A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51151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a:extLst>
              <a:ext uri="{FF2B5EF4-FFF2-40B4-BE49-F238E27FC236}">
                <a16:creationId xmlns:a16="http://schemas.microsoft.com/office/drawing/2014/main" id="{68FC1741-CD8B-498C-9F2B-BE28432173F4}"/>
              </a:ext>
            </a:extLst>
          </p:cNvPr>
          <p:cNvSpPr>
            <a:spLocks noGrp="1" noChangeArrowheads="1"/>
          </p:cNvSpPr>
          <p:nvPr>
            <p:ph type="title"/>
          </p:nvPr>
        </p:nvSpPr>
        <p:spPr/>
        <p:txBody>
          <a:bodyPr/>
          <a:lstStyle/>
          <a:p>
            <a:pPr algn="ctr" eaLnBrk="1" hangingPunct="1"/>
            <a:r>
              <a:rPr lang="en-US" altLang="en-US" b="1" dirty="0">
                <a:solidFill>
                  <a:schemeClr val="tx1"/>
                </a:solidFill>
                <a:latin typeface="Bradley Hand ITC TT-Bold" pitchFamily="2" charset="0"/>
              </a:rPr>
              <a:t>If you have concerns about a student’s communication skills…..</a:t>
            </a:r>
          </a:p>
        </p:txBody>
      </p:sp>
      <p:sp>
        <p:nvSpPr>
          <p:cNvPr id="14339" name="Text Box 1028">
            <a:extLst>
              <a:ext uri="{FF2B5EF4-FFF2-40B4-BE49-F238E27FC236}">
                <a16:creationId xmlns:a16="http://schemas.microsoft.com/office/drawing/2014/main" id="{13FBE145-CA5A-4541-B4C2-CCB637F834EF}"/>
              </a:ext>
            </a:extLst>
          </p:cNvPr>
          <p:cNvSpPr txBox="1">
            <a:spLocks noChangeArrowheads="1"/>
          </p:cNvSpPr>
          <p:nvPr/>
        </p:nvSpPr>
        <p:spPr bwMode="auto">
          <a:xfrm>
            <a:off x="2819400" y="2317750"/>
            <a:ext cx="6858000" cy="2459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400" b="1">
                <a:solidFill>
                  <a:schemeClr val="bg2"/>
                </a:solidFill>
                <a:latin typeface="Bradley Hand ITC TT-Bold" pitchFamily="2" charset="0"/>
              </a:defRPr>
            </a:lvl1pPr>
            <a:lvl2pPr marL="742950" indent="-285750" eaLnBrk="0" hangingPunct="0">
              <a:defRPr sz="4400" b="1">
                <a:solidFill>
                  <a:schemeClr val="bg2"/>
                </a:solidFill>
                <a:latin typeface="Bradley Hand ITC TT-Bold" pitchFamily="2" charset="0"/>
              </a:defRPr>
            </a:lvl2pPr>
            <a:lvl3pPr marL="1143000" indent="-228600" eaLnBrk="0" hangingPunct="0">
              <a:defRPr sz="4400" b="1">
                <a:solidFill>
                  <a:schemeClr val="bg2"/>
                </a:solidFill>
                <a:latin typeface="Bradley Hand ITC TT-Bold" pitchFamily="2" charset="0"/>
              </a:defRPr>
            </a:lvl3pPr>
            <a:lvl4pPr marL="1600200" indent="-228600" eaLnBrk="0" hangingPunct="0">
              <a:defRPr sz="4400" b="1">
                <a:solidFill>
                  <a:schemeClr val="bg2"/>
                </a:solidFill>
                <a:latin typeface="Bradley Hand ITC TT-Bold" pitchFamily="2" charset="0"/>
              </a:defRPr>
            </a:lvl4pPr>
            <a:lvl5pPr marL="2057400" indent="-228600" eaLnBrk="0" hangingPunct="0">
              <a:defRPr sz="4400" b="1">
                <a:solidFill>
                  <a:schemeClr val="bg2"/>
                </a:solidFill>
                <a:latin typeface="Bradley Hand ITC TT-Bold" pitchFamily="2" charset="0"/>
              </a:defRPr>
            </a:lvl5pPr>
            <a:lvl6pPr marL="2514600" indent="-228600" algn="ctr" eaLnBrk="0" fontAlgn="base" hangingPunct="0">
              <a:spcBef>
                <a:spcPct val="0"/>
              </a:spcBef>
              <a:spcAft>
                <a:spcPct val="0"/>
              </a:spcAft>
              <a:defRPr sz="4400" b="1">
                <a:solidFill>
                  <a:schemeClr val="bg2"/>
                </a:solidFill>
                <a:latin typeface="Bradley Hand ITC TT-Bold" pitchFamily="2" charset="0"/>
              </a:defRPr>
            </a:lvl6pPr>
            <a:lvl7pPr marL="2971800" indent="-228600" algn="ctr" eaLnBrk="0" fontAlgn="base" hangingPunct="0">
              <a:spcBef>
                <a:spcPct val="0"/>
              </a:spcBef>
              <a:spcAft>
                <a:spcPct val="0"/>
              </a:spcAft>
              <a:defRPr sz="4400" b="1">
                <a:solidFill>
                  <a:schemeClr val="bg2"/>
                </a:solidFill>
                <a:latin typeface="Bradley Hand ITC TT-Bold" pitchFamily="2" charset="0"/>
              </a:defRPr>
            </a:lvl7pPr>
            <a:lvl8pPr marL="3429000" indent="-228600" algn="ctr" eaLnBrk="0" fontAlgn="base" hangingPunct="0">
              <a:spcBef>
                <a:spcPct val="0"/>
              </a:spcBef>
              <a:spcAft>
                <a:spcPct val="0"/>
              </a:spcAft>
              <a:defRPr sz="4400" b="1">
                <a:solidFill>
                  <a:schemeClr val="bg2"/>
                </a:solidFill>
                <a:latin typeface="Bradley Hand ITC TT-Bold" pitchFamily="2" charset="0"/>
              </a:defRPr>
            </a:lvl8pPr>
            <a:lvl9pPr marL="3886200" indent="-228600" algn="ctr" eaLnBrk="0" fontAlgn="base" hangingPunct="0">
              <a:spcBef>
                <a:spcPct val="0"/>
              </a:spcBef>
              <a:spcAft>
                <a:spcPct val="0"/>
              </a:spcAft>
              <a:defRPr sz="4400" b="1">
                <a:solidFill>
                  <a:schemeClr val="bg2"/>
                </a:solidFill>
                <a:latin typeface="Bradley Hand ITC TT-Bold" pitchFamily="2" charset="0"/>
              </a:defRPr>
            </a:lvl9pPr>
          </a:lstStyle>
          <a:p>
            <a:pPr eaLnBrk="1" hangingPunct="1">
              <a:lnSpc>
                <a:spcPct val="80000"/>
              </a:lnSpc>
              <a:buFont typeface="Wingdings" panose="05000000000000000000" pitchFamily="2" charset="2"/>
              <a:buChar char="§"/>
            </a:pPr>
            <a:r>
              <a:rPr lang="en-US" altLang="en-US" sz="2400" dirty="0">
                <a:solidFill>
                  <a:schemeClr val="tx1"/>
                </a:solidFill>
                <a:latin typeface="Comic Sans MS" panose="030F0702030302020204" pitchFamily="66" charset="0"/>
              </a:rPr>
              <a:t>Talk with your SLP</a:t>
            </a:r>
          </a:p>
          <a:p>
            <a:pPr eaLnBrk="1" hangingPunct="1">
              <a:lnSpc>
                <a:spcPct val="80000"/>
              </a:lnSpc>
            </a:pPr>
            <a:endParaRPr lang="en-US" altLang="en-US" sz="2400" dirty="0">
              <a:solidFill>
                <a:schemeClr val="tx1"/>
              </a:solidFill>
              <a:latin typeface="Comic Sans MS" panose="030F0702030302020204" pitchFamily="66" charset="0"/>
            </a:endParaRPr>
          </a:p>
          <a:p>
            <a:pPr eaLnBrk="1" hangingPunct="1">
              <a:lnSpc>
                <a:spcPct val="80000"/>
              </a:lnSpc>
              <a:buFont typeface="Wingdings" panose="05000000000000000000" pitchFamily="2" charset="2"/>
              <a:buChar char="§"/>
            </a:pPr>
            <a:r>
              <a:rPr lang="en-US" altLang="en-US" sz="2400" dirty="0">
                <a:solidFill>
                  <a:schemeClr val="tx1"/>
                </a:solidFill>
                <a:latin typeface="Comic Sans MS" panose="030F0702030302020204" pitchFamily="66" charset="0"/>
              </a:rPr>
              <a:t>Start paperwork</a:t>
            </a:r>
          </a:p>
          <a:p>
            <a:pPr eaLnBrk="1" hangingPunct="1">
              <a:lnSpc>
                <a:spcPct val="80000"/>
              </a:lnSpc>
              <a:buFont typeface="Wingdings" panose="05000000000000000000" pitchFamily="2" charset="2"/>
              <a:buNone/>
            </a:pPr>
            <a:endParaRPr lang="en-US" altLang="en-US" sz="2400" dirty="0">
              <a:solidFill>
                <a:schemeClr val="tx1"/>
              </a:solidFill>
              <a:latin typeface="Comic Sans MS" panose="030F0702030302020204" pitchFamily="66" charset="0"/>
            </a:endParaRPr>
          </a:p>
          <a:p>
            <a:pPr eaLnBrk="1" hangingPunct="1">
              <a:lnSpc>
                <a:spcPct val="80000"/>
              </a:lnSpc>
              <a:buFont typeface="Wingdings" panose="05000000000000000000" pitchFamily="2" charset="2"/>
              <a:buChar char="§"/>
            </a:pPr>
            <a:r>
              <a:rPr lang="en-US" altLang="en-US" sz="2400" dirty="0">
                <a:solidFill>
                  <a:schemeClr val="tx1"/>
                </a:solidFill>
                <a:latin typeface="Comic Sans MS" panose="030F0702030302020204" pitchFamily="66" charset="0"/>
              </a:rPr>
              <a:t>Start collecting data.</a:t>
            </a:r>
          </a:p>
          <a:p>
            <a:pPr eaLnBrk="1" hangingPunct="1">
              <a:lnSpc>
                <a:spcPct val="80000"/>
              </a:lnSpc>
              <a:buFont typeface="Wingdings" panose="05000000000000000000" pitchFamily="2" charset="2"/>
              <a:buNone/>
            </a:pPr>
            <a:endParaRPr lang="en-US" altLang="en-US" sz="2400" dirty="0">
              <a:solidFill>
                <a:schemeClr val="tx1"/>
              </a:solidFill>
              <a:latin typeface="Comic Sans MS" panose="030F0702030302020204" pitchFamily="66" charset="0"/>
            </a:endParaRPr>
          </a:p>
          <a:p>
            <a:pPr eaLnBrk="1" hangingPunct="1">
              <a:lnSpc>
                <a:spcPct val="80000"/>
              </a:lnSpc>
              <a:buFont typeface="Wingdings" panose="05000000000000000000" pitchFamily="2" charset="2"/>
              <a:buChar char="§"/>
            </a:pPr>
            <a:r>
              <a:rPr lang="en-US" altLang="en-US" sz="2400" dirty="0">
                <a:solidFill>
                  <a:schemeClr val="tx1"/>
                </a:solidFill>
                <a:latin typeface="Comic Sans MS" panose="030F0702030302020204" pitchFamily="66" charset="0"/>
              </a:rPr>
              <a:t>Let your parents know about your concerns. </a:t>
            </a:r>
          </a:p>
        </p:txBody>
      </p:sp>
      <p:sp>
        <p:nvSpPr>
          <p:cNvPr id="14341" name="Text Box 1030">
            <a:extLst>
              <a:ext uri="{FF2B5EF4-FFF2-40B4-BE49-F238E27FC236}">
                <a16:creationId xmlns:a16="http://schemas.microsoft.com/office/drawing/2014/main" id="{E2EFDA5A-CEF3-4143-8D5A-212F584CD782}"/>
              </a:ext>
            </a:extLst>
          </p:cNvPr>
          <p:cNvSpPr txBox="1">
            <a:spLocks noChangeArrowheads="1"/>
          </p:cNvSpPr>
          <p:nvPr/>
        </p:nvSpPr>
        <p:spPr bwMode="auto">
          <a:xfrm>
            <a:off x="3108325" y="1645140"/>
            <a:ext cx="61880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400" b="1">
                <a:solidFill>
                  <a:schemeClr val="bg2"/>
                </a:solidFill>
                <a:latin typeface="Bradley Hand ITC TT-Bold" pitchFamily="2" charset="0"/>
              </a:defRPr>
            </a:lvl1pPr>
            <a:lvl2pPr marL="742950" indent="-285750" eaLnBrk="0" hangingPunct="0">
              <a:defRPr sz="4400" b="1">
                <a:solidFill>
                  <a:schemeClr val="bg2"/>
                </a:solidFill>
                <a:latin typeface="Bradley Hand ITC TT-Bold" pitchFamily="2" charset="0"/>
              </a:defRPr>
            </a:lvl2pPr>
            <a:lvl3pPr marL="1143000" indent="-228600" eaLnBrk="0" hangingPunct="0">
              <a:defRPr sz="4400" b="1">
                <a:solidFill>
                  <a:schemeClr val="bg2"/>
                </a:solidFill>
                <a:latin typeface="Bradley Hand ITC TT-Bold" pitchFamily="2" charset="0"/>
              </a:defRPr>
            </a:lvl3pPr>
            <a:lvl4pPr marL="1600200" indent="-228600" eaLnBrk="0" hangingPunct="0">
              <a:defRPr sz="4400" b="1">
                <a:solidFill>
                  <a:schemeClr val="bg2"/>
                </a:solidFill>
                <a:latin typeface="Bradley Hand ITC TT-Bold" pitchFamily="2" charset="0"/>
              </a:defRPr>
            </a:lvl4pPr>
            <a:lvl5pPr marL="2057400" indent="-228600" eaLnBrk="0" hangingPunct="0">
              <a:defRPr sz="4400" b="1">
                <a:solidFill>
                  <a:schemeClr val="bg2"/>
                </a:solidFill>
                <a:latin typeface="Bradley Hand ITC TT-Bold" pitchFamily="2" charset="0"/>
              </a:defRPr>
            </a:lvl5pPr>
            <a:lvl6pPr marL="2514600" indent="-228600" algn="ctr" eaLnBrk="0" fontAlgn="base" hangingPunct="0">
              <a:spcBef>
                <a:spcPct val="0"/>
              </a:spcBef>
              <a:spcAft>
                <a:spcPct val="0"/>
              </a:spcAft>
              <a:defRPr sz="4400" b="1">
                <a:solidFill>
                  <a:schemeClr val="bg2"/>
                </a:solidFill>
                <a:latin typeface="Bradley Hand ITC TT-Bold" pitchFamily="2" charset="0"/>
              </a:defRPr>
            </a:lvl6pPr>
            <a:lvl7pPr marL="2971800" indent="-228600" algn="ctr" eaLnBrk="0" fontAlgn="base" hangingPunct="0">
              <a:spcBef>
                <a:spcPct val="0"/>
              </a:spcBef>
              <a:spcAft>
                <a:spcPct val="0"/>
              </a:spcAft>
              <a:defRPr sz="4400" b="1">
                <a:solidFill>
                  <a:schemeClr val="bg2"/>
                </a:solidFill>
                <a:latin typeface="Bradley Hand ITC TT-Bold" pitchFamily="2" charset="0"/>
              </a:defRPr>
            </a:lvl7pPr>
            <a:lvl8pPr marL="3429000" indent="-228600" algn="ctr" eaLnBrk="0" fontAlgn="base" hangingPunct="0">
              <a:spcBef>
                <a:spcPct val="0"/>
              </a:spcBef>
              <a:spcAft>
                <a:spcPct val="0"/>
              </a:spcAft>
              <a:defRPr sz="4400" b="1">
                <a:solidFill>
                  <a:schemeClr val="bg2"/>
                </a:solidFill>
                <a:latin typeface="Bradley Hand ITC TT-Bold" pitchFamily="2" charset="0"/>
              </a:defRPr>
            </a:lvl8pPr>
            <a:lvl9pPr marL="3886200" indent="-228600" algn="ctr" eaLnBrk="0" fontAlgn="base" hangingPunct="0">
              <a:spcBef>
                <a:spcPct val="0"/>
              </a:spcBef>
              <a:spcAft>
                <a:spcPct val="0"/>
              </a:spcAft>
              <a:defRPr sz="4400" b="1">
                <a:solidFill>
                  <a:schemeClr val="bg2"/>
                </a:solidFill>
                <a:latin typeface="Bradley Hand ITC TT-Bold" pitchFamily="2" charset="0"/>
              </a:defRPr>
            </a:lvl9pPr>
          </a:lstStyle>
          <a:p>
            <a:pPr algn="ctr" eaLnBrk="1" fontAlgn="base" hangingPunct="1">
              <a:spcBef>
                <a:spcPct val="0"/>
              </a:spcBef>
              <a:spcAft>
                <a:spcPct val="0"/>
              </a:spcAft>
            </a:pPr>
            <a:endParaRPr lang="en-US" altLang="en-US">
              <a:solidFill>
                <a:srgbClr val="5490A8"/>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B836BB29-CD6C-4E4A-BB68-16439E4C7085}"/>
              </a:ext>
            </a:extLst>
          </p:cNvPr>
          <p:cNvSpPr>
            <a:spLocks noGrp="1" noChangeArrowheads="1"/>
          </p:cNvSpPr>
          <p:nvPr>
            <p:ph type="title"/>
          </p:nvPr>
        </p:nvSpPr>
        <p:spPr/>
        <p:txBody>
          <a:bodyPr/>
          <a:lstStyle/>
          <a:p>
            <a:pPr algn="ctr" eaLnBrk="1" hangingPunct="1"/>
            <a:r>
              <a:rPr lang="en-US" altLang="en-US" b="1">
                <a:solidFill>
                  <a:schemeClr val="tx1"/>
                </a:solidFill>
                <a:latin typeface="Bradley Hand ITC TT-Bold" pitchFamily="2" charset="0"/>
              </a:rPr>
              <a:t>Speech vs. Language</a:t>
            </a:r>
            <a:r>
              <a:rPr lang="en-US" altLang="en-US">
                <a:solidFill>
                  <a:schemeClr val="tx1"/>
                </a:solidFill>
              </a:rPr>
              <a:t>	</a:t>
            </a:r>
          </a:p>
        </p:txBody>
      </p:sp>
      <p:sp>
        <p:nvSpPr>
          <p:cNvPr id="5123" name="Rectangle 3">
            <a:extLst>
              <a:ext uri="{FF2B5EF4-FFF2-40B4-BE49-F238E27FC236}">
                <a16:creationId xmlns:a16="http://schemas.microsoft.com/office/drawing/2014/main" id="{9C3A100D-2490-4D22-823F-A2A9EC1FB7E4}"/>
              </a:ext>
            </a:extLst>
          </p:cNvPr>
          <p:cNvSpPr>
            <a:spLocks noGrp="1" noChangeArrowheads="1"/>
          </p:cNvSpPr>
          <p:nvPr>
            <p:ph sz="half" idx="1"/>
          </p:nvPr>
        </p:nvSpPr>
        <p:spPr>
          <a:xfrm>
            <a:off x="1633330" y="2052779"/>
            <a:ext cx="3810000" cy="4114800"/>
          </a:xfrm>
        </p:spPr>
        <p:txBody>
          <a:bodyPr>
            <a:normAutofit/>
          </a:bodyPr>
          <a:lstStyle/>
          <a:p>
            <a:pPr eaLnBrk="1" hangingPunct="1"/>
            <a:r>
              <a:rPr lang="en-US" altLang="en-US" sz="2400" b="1" dirty="0">
                <a:latin typeface="Comic Sans MS" panose="030F0702030302020204" pitchFamily="66" charset="0"/>
              </a:rPr>
              <a:t>Speech</a:t>
            </a:r>
            <a:r>
              <a:rPr lang="en-US" altLang="en-US" sz="2000" b="1" dirty="0">
                <a:latin typeface="Comic Sans MS" panose="030F0702030302020204" pitchFamily="66" charset="0"/>
              </a:rPr>
              <a:t> </a:t>
            </a:r>
          </a:p>
          <a:p>
            <a:pPr marL="0" indent="0" eaLnBrk="1" hangingPunct="1">
              <a:buNone/>
            </a:pPr>
            <a:r>
              <a:rPr lang="en-US" altLang="en-US" sz="2000" b="1" dirty="0">
                <a:latin typeface="Comic Sans MS" panose="030F0702030302020204" pitchFamily="66" charset="0"/>
              </a:rPr>
              <a:t>-</a:t>
            </a:r>
            <a:r>
              <a:rPr lang="en-US" altLang="en-US" sz="2000" b="1" u="sng" dirty="0">
                <a:latin typeface="Comic Sans MS" panose="030F0702030302020204" pitchFamily="66" charset="0"/>
              </a:rPr>
              <a:t>Articulation</a:t>
            </a:r>
            <a:r>
              <a:rPr lang="en-US" altLang="en-US" sz="2000" b="1" dirty="0">
                <a:latin typeface="Comic Sans MS" panose="030F0702030302020204" pitchFamily="66" charset="0"/>
              </a:rPr>
              <a:t>:  </a:t>
            </a:r>
            <a:r>
              <a:rPr lang="en-US" altLang="en-US" sz="2000" dirty="0">
                <a:latin typeface="Comic Sans MS" panose="030F0702030302020204" pitchFamily="66" charset="0"/>
              </a:rPr>
              <a:t>the way words are pronounced</a:t>
            </a:r>
          </a:p>
          <a:p>
            <a:pPr eaLnBrk="1" hangingPunct="1">
              <a:buFont typeface="Wingdings" panose="05000000000000000000" pitchFamily="2" charset="2"/>
              <a:buNone/>
            </a:pPr>
            <a:r>
              <a:rPr lang="en-US" altLang="en-US" sz="2000" b="1" dirty="0">
                <a:latin typeface="Comic Sans MS" panose="030F0702030302020204" pitchFamily="66" charset="0"/>
              </a:rPr>
              <a:t>-</a:t>
            </a:r>
            <a:r>
              <a:rPr lang="en-US" altLang="en-US" sz="2000" b="1" u="sng" dirty="0">
                <a:latin typeface="Comic Sans MS" panose="030F0702030302020204" pitchFamily="66" charset="0"/>
              </a:rPr>
              <a:t>Fluency:</a:t>
            </a:r>
            <a:r>
              <a:rPr lang="en-US" altLang="en-US" sz="2000" b="1" dirty="0">
                <a:latin typeface="Comic Sans MS" panose="030F0702030302020204" pitchFamily="66" charset="0"/>
              </a:rPr>
              <a:t> </a:t>
            </a:r>
            <a:r>
              <a:rPr lang="en-US" altLang="en-US" sz="2000" dirty="0">
                <a:latin typeface="Comic Sans MS" panose="030F0702030302020204" pitchFamily="66" charset="0"/>
              </a:rPr>
              <a:t>commonly referred to as “stuttering.”  May include word &amp; sound repetitions and prolongations and/or blocking</a:t>
            </a:r>
          </a:p>
          <a:p>
            <a:pPr eaLnBrk="1" hangingPunct="1">
              <a:buFont typeface="Wingdings" panose="05000000000000000000" pitchFamily="2" charset="2"/>
              <a:buNone/>
            </a:pPr>
            <a:r>
              <a:rPr lang="en-US" altLang="en-US" sz="2000" b="1" dirty="0">
                <a:latin typeface="Comic Sans MS" panose="030F0702030302020204" pitchFamily="66" charset="0"/>
              </a:rPr>
              <a:t>-</a:t>
            </a:r>
            <a:r>
              <a:rPr lang="en-US" altLang="en-US" sz="2000" b="1" u="sng" dirty="0">
                <a:latin typeface="Comic Sans MS" panose="030F0702030302020204" pitchFamily="66" charset="0"/>
              </a:rPr>
              <a:t>Voice:</a:t>
            </a:r>
            <a:r>
              <a:rPr lang="en-US" altLang="en-US" sz="2000" b="1" dirty="0">
                <a:latin typeface="Comic Sans MS" panose="030F0702030302020204" pitchFamily="66" charset="0"/>
              </a:rPr>
              <a:t> </a:t>
            </a:r>
            <a:r>
              <a:rPr lang="en-US" altLang="en-US" sz="2000" dirty="0">
                <a:latin typeface="Comic Sans MS" panose="030F0702030302020204" pitchFamily="66" charset="0"/>
              </a:rPr>
              <a:t>quality, resonance, loudness and pitch</a:t>
            </a:r>
          </a:p>
        </p:txBody>
      </p:sp>
      <p:sp>
        <p:nvSpPr>
          <p:cNvPr id="5124" name="Rectangle 4">
            <a:extLst>
              <a:ext uri="{FF2B5EF4-FFF2-40B4-BE49-F238E27FC236}">
                <a16:creationId xmlns:a16="http://schemas.microsoft.com/office/drawing/2014/main" id="{062B0353-677E-4B59-949E-81D25F3B004F}"/>
              </a:ext>
            </a:extLst>
          </p:cNvPr>
          <p:cNvSpPr>
            <a:spLocks noGrp="1" noChangeArrowheads="1"/>
          </p:cNvSpPr>
          <p:nvPr>
            <p:ph sz="half" idx="2"/>
          </p:nvPr>
        </p:nvSpPr>
        <p:spPr/>
        <p:txBody>
          <a:bodyPr/>
          <a:lstStyle/>
          <a:p>
            <a:pPr eaLnBrk="1" hangingPunct="1">
              <a:lnSpc>
                <a:spcPct val="90000"/>
              </a:lnSpc>
            </a:pPr>
            <a:r>
              <a:rPr lang="en-US" altLang="en-US" sz="2400" b="1" dirty="0">
                <a:latin typeface="Comic Sans MS" panose="030F0702030302020204" pitchFamily="66" charset="0"/>
              </a:rPr>
              <a:t>Language </a:t>
            </a:r>
            <a:r>
              <a:rPr lang="en-US" altLang="en-US" sz="2000" b="1" dirty="0">
                <a:latin typeface="Comic Sans MS" panose="030F0702030302020204" pitchFamily="66" charset="0"/>
              </a:rPr>
              <a:t> </a:t>
            </a:r>
          </a:p>
          <a:p>
            <a:pPr marL="0" indent="0" eaLnBrk="1" hangingPunct="1">
              <a:lnSpc>
                <a:spcPct val="90000"/>
              </a:lnSpc>
              <a:buNone/>
            </a:pPr>
            <a:r>
              <a:rPr lang="en-US" altLang="en-US" sz="2000" b="1" dirty="0">
                <a:latin typeface="Comic Sans MS" panose="030F0702030302020204" pitchFamily="66" charset="0"/>
              </a:rPr>
              <a:t>-Comprehension of what people say</a:t>
            </a:r>
          </a:p>
          <a:p>
            <a:pPr eaLnBrk="1" hangingPunct="1">
              <a:lnSpc>
                <a:spcPct val="90000"/>
              </a:lnSpc>
              <a:buFont typeface="Wingdings" panose="05000000000000000000" pitchFamily="2" charset="2"/>
              <a:buNone/>
            </a:pPr>
            <a:r>
              <a:rPr lang="en-US" altLang="en-US" sz="2000" b="1" dirty="0">
                <a:latin typeface="Comic Sans MS" panose="030F0702030302020204" pitchFamily="66" charset="0"/>
              </a:rPr>
              <a:t>-Sentence structure &amp; grammar</a:t>
            </a:r>
          </a:p>
          <a:p>
            <a:pPr eaLnBrk="1" hangingPunct="1">
              <a:lnSpc>
                <a:spcPct val="90000"/>
              </a:lnSpc>
              <a:buFont typeface="Wingdings" panose="05000000000000000000" pitchFamily="2" charset="2"/>
              <a:buNone/>
            </a:pPr>
            <a:r>
              <a:rPr lang="en-US" altLang="en-US" sz="2000" b="1" dirty="0">
                <a:latin typeface="Comic Sans MS" panose="030F0702030302020204" pitchFamily="66" charset="0"/>
              </a:rPr>
              <a:t>-Vocabulary</a:t>
            </a:r>
          </a:p>
          <a:p>
            <a:pPr eaLnBrk="1" hangingPunct="1">
              <a:lnSpc>
                <a:spcPct val="90000"/>
              </a:lnSpc>
              <a:buFont typeface="Wingdings" panose="05000000000000000000" pitchFamily="2" charset="2"/>
              <a:buNone/>
            </a:pPr>
            <a:r>
              <a:rPr lang="en-US" altLang="en-US" sz="2000" b="1" dirty="0">
                <a:latin typeface="Comic Sans MS" panose="030F0702030302020204" pitchFamily="66" charset="0"/>
              </a:rPr>
              <a:t>-Organization and expression of information</a:t>
            </a:r>
          </a:p>
          <a:p>
            <a:pPr eaLnBrk="1" hangingPunct="1">
              <a:lnSpc>
                <a:spcPct val="90000"/>
              </a:lnSpc>
              <a:buFont typeface="Wingdings" panose="05000000000000000000" pitchFamily="2" charset="2"/>
              <a:buNone/>
            </a:pPr>
            <a:r>
              <a:rPr lang="en-US" altLang="en-US" sz="2000" b="1" dirty="0">
                <a:latin typeface="Comic Sans MS" panose="030F0702030302020204" pitchFamily="66" charset="0"/>
              </a:rPr>
              <a:t>-Social interaction skills</a:t>
            </a:r>
          </a:p>
          <a:p>
            <a:pPr eaLnBrk="1" hangingPunct="1">
              <a:lnSpc>
                <a:spcPct val="90000"/>
              </a:lnSpc>
              <a:buFont typeface="Wingdings" panose="05000000000000000000" pitchFamily="2" charset="2"/>
              <a:buNone/>
            </a:pPr>
            <a:r>
              <a:rPr lang="en-US" altLang="en-US" sz="2000" b="1" dirty="0">
                <a:latin typeface="Comic Sans MS" panose="030F0702030302020204" pitchFamily="66" charset="0"/>
              </a:rPr>
              <a:t>-Critical thinking skills, </a:t>
            </a:r>
            <a:r>
              <a:rPr lang="en-US" altLang="en-US" sz="2000" dirty="0">
                <a:latin typeface="Comic Sans MS" panose="030F0702030302020204" pitchFamily="66" charset="0"/>
              </a:rPr>
              <a:t>such as problem solving, predicting, inferencing, etc.</a:t>
            </a:r>
          </a:p>
          <a:p>
            <a:pPr eaLnBrk="1" hangingPunct="1">
              <a:lnSpc>
                <a:spcPct val="90000"/>
              </a:lnSpc>
              <a:buFont typeface="Wingdings" panose="05000000000000000000" pitchFamily="2" charset="2"/>
              <a:buNone/>
            </a:pPr>
            <a:endParaRPr lang="en-US" altLang="en-US" sz="2000" dirty="0">
              <a:latin typeface="Comic Sans MS" panose="030F0702030302020204"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a:extLst>
              <a:ext uri="{FF2B5EF4-FFF2-40B4-BE49-F238E27FC236}">
                <a16:creationId xmlns:a16="http://schemas.microsoft.com/office/drawing/2014/main" id="{F6D8B304-502C-482A-9A46-2D77AFF9B05F}"/>
              </a:ext>
            </a:extLst>
          </p:cNvPr>
          <p:cNvSpPr>
            <a:spLocks noGrp="1" noChangeArrowheads="1"/>
          </p:cNvSpPr>
          <p:nvPr>
            <p:ph type="title"/>
          </p:nvPr>
        </p:nvSpPr>
        <p:spPr/>
        <p:txBody>
          <a:bodyPr/>
          <a:lstStyle/>
          <a:p>
            <a:pPr algn="ctr" eaLnBrk="1" hangingPunct="1"/>
            <a:r>
              <a:rPr lang="en-US" altLang="en-US" b="1" dirty="0">
                <a:solidFill>
                  <a:schemeClr val="tx1"/>
                </a:solidFill>
                <a:latin typeface="Bradley Hand ITC TT-Bold" pitchFamily="2" charset="0"/>
              </a:rPr>
              <a:t>When To Make A Speech/ Language Referral</a:t>
            </a:r>
          </a:p>
        </p:txBody>
      </p:sp>
      <p:sp>
        <p:nvSpPr>
          <p:cNvPr id="6147" name="Rectangle 1027">
            <a:extLst>
              <a:ext uri="{FF2B5EF4-FFF2-40B4-BE49-F238E27FC236}">
                <a16:creationId xmlns:a16="http://schemas.microsoft.com/office/drawing/2014/main" id="{6FB14142-105F-47A7-8B75-EA141640C4E2}"/>
              </a:ext>
            </a:extLst>
          </p:cNvPr>
          <p:cNvSpPr>
            <a:spLocks noGrp="1" noChangeArrowheads="1"/>
          </p:cNvSpPr>
          <p:nvPr>
            <p:ph idx="1"/>
          </p:nvPr>
        </p:nvSpPr>
        <p:spPr/>
        <p:txBody>
          <a:bodyPr/>
          <a:lstStyle/>
          <a:p>
            <a:pPr eaLnBrk="1" hangingPunct="1"/>
            <a:r>
              <a:rPr lang="en-US" altLang="en-US" sz="2400" dirty="0">
                <a:latin typeface="Comic Sans MS" panose="030F0702030302020204" pitchFamily="66" charset="0"/>
              </a:rPr>
              <a:t>When the student’s communication skills are </a:t>
            </a:r>
            <a:r>
              <a:rPr lang="en-US" altLang="en-US" sz="2400" b="1" i="1" dirty="0">
                <a:latin typeface="Comic Sans MS" panose="030F0702030302020204" pitchFamily="66" charset="0"/>
              </a:rPr>
              <a:t>significantly delayed</a:t>
            </a:r>
            <a:r>
              <a:rPr lang="en-US" altLang="en-US" sz="2400" dirty="0">
                <a:latin typeface="Comic Sans MS" panose="030F0702030302020204" pitchFamily="66" charset="0"/>
              </a:rPr>
              <a:t> in comparison to his/her peers (not just different)</a:t>
            </a:r>
          </a:p>
          <a:p>
            <a:pPr eaLnBrk="1" hangingPunct="1"/>
            <a:r>
              <a:rPr lang="en-US" altLang="en-US" sz="2400" dirty="0">
                <a:latin typeface="Comic Sans MS" panose="030F0702030302020204" pitchFamily="66" charset="0"/>
              </a:rPr>
              <a:t>When communication difficulties interfere with </a:t>
            </a:r>
            <a:r>
              <a:rPr lang="en-US" altLang="en-US" sz="2400" b="1" i="1" dirty="0">
                <a:latin typeface="Comic Sans MS" panose="030F0702030302020204" pitchFamily="66" charset="0"/>
              </a:rPr>
              <a:t>educational performance and</a:t>
            </a:r>
            <a:r>
              <a:rPr lang="en-US" altLang="en-US" sz="2400" b="1" dirty="0">
                <a:latin typeface="Comic Sans MS" panose="030F0702030302020204" pitchFamily="66" charset="0"/>
              </a:rPr>
              <a:t> </a:t>
            </a:r>
            <a:r>
              <a:rPr lang="en-US" altLang="en-US" sz="2400" b="1" i="1" dirty="0">
                <a:latin typeface="Comic Sans MS" panose="030F0702030302020204" pitchFamily="66" charset="0"/>
              </a:rPr>
              <a:t>participation</a:t>
            </a:r>
            <a:r>
              <a:rPr lang="en-US" altLang="en-US" sz="2400" dirty="0">
                <a:latin typeface="Comic Sans MS" panose="030F0702030302020204" pitchFamily="66" charset="0"/>
              </a:rPr>
              <a:t> in the classroom</a:t>
            </a:r>
          </a:p>
          <a:p>
            <a:pPr eaLnBrk="1" hangingPunct="1"/>
            <a:r>
              <a:rPr lang="en-US" altLang="en-US" sz="2400" dirty="0">
                <a:latin typeface="Comic Sans MS" panose="030F0702030302020204" pitchFamily="66" charset="0"/>
              </a:rPr>
              <a:t>When communication difficulties </a:t>
            </a:r>
            <a:r>
              <a:rPr lang="en-US" altLang="en-US" sz="2400" b="1" i="1" dirty="0">
                <a:latin typeface="Comic Sans MS" panose="030F0702030302020204" pitchFamily="66" charset="0"/>
              </a:rPr>
              <a:t>impact social relationships </a:t>
            </a:r>
          </a:p>
          <a:p>
            <a:pPr eaLnBrk="1" hangingPunct="1"/>
            <a:r>
              <a:rPr lang="en-US" altLang="en-US" sz="2400" dirty="0">
                <a:latin typeface="Comic Sans MS" panose="030F0702030302020204" pitchFamily="66" charset="0"/>
              </a:rPr>
              <a:t>When a </a:t>
            </a:r>
            <a:r>
              <a:rPr lang="en-US" altLang="en-US" sz="2400" b="1" i="1" dirty="0">
                <a:latin typeface="Comic Sans MS" panose="030F0702030302020204" pitchFamily="66" charset="0"/>
              </a:rPr>
              <a:t>parent</a:t>
            </a:r>
            <a:r>
              <a:rPr lang="en-US" altLang="en-US" sz="2400" dirty="0">
                <a:latin typeface="Comic Sans MS" panose="030F0702030302020204" pitchFamily="66" charset="0"/>
              </a:rPr>
              <a:t> has specifically expressed a </a:t>
            </a:r>
            <a:r>
              <a:rPr lang="en-US" altLang="en-US" sz="2400" b="1" i="1" dirty="0">
                <a:latin typeface="Comic Sans MS" panose="030F0702030302020204" pitchFamily="66" charset="0"/>
              </a:rPr>
              <a:t>concern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22A3E72-768D-43E8-B988-A63E74A8D2E1}"/>
              </a:ext>
            </a:extLst>
          </p:cNvPr>
          <p:cNvSpPr>
            <a:spLocks noGrp="1" noChangeArrowheads="1"/>
          </p:cNvSpPr>
          <p:nvPr>
            <p:ph type="title"/>
          </p:nvPr>
        </p:nvSpPr>
        <p:spPr/>
        <p:txBody>
          <a:bodyPr/>
          <a:lstStyle/>
          <a:p>
            <a:pPr algn="ctr" eaLnBrk="1" hangingPunct="1"/>
            <a:r>
              <a:rPr lang="en-US" altLang="en-US" sz="3800" b="1" dirty="0">
                <a:solidFill>
                  <a:schemeClr val="tx1"/>
                </a:solidFill>
                <a:latin typeface="Bradley Hand ITC TT-Bold" pitchFamily="2" charset="0"/>
              </a:rPr>
              <a:t>What does a speech problem look like?</a:t>
            </a:r>
          </a:p>
        </p:txBody>
      </p:sp>
      <p:sp>
        <p:nvSpPr>
          <p:cNvPr id="7171" name="Rectangle 3">
            <a:extLst>
              <a:ext uri="{FF2B5EF4-FFF2-40B4-BE49-F238E27FC236}">
                <a16:creationId xmlns:a16="http://schemas.microsoft.com/office/drawing/2014/main" id="{184921BF-B69D-460D-8349-A8CAB968CE0B}"/>
              </a:ext>
            </a:extLst>
          </p:cNvPr>
          <p:cNvSpPr>
            <a:spLocks noGrp="1" noChangeArrowheads="1"/>
          </p:cNvSpPr>
          <p:nvPr>
            <p:ph idx="1"/>
          </p:nvPr>
        </p:nvSpPr>
        <p:spPr/>
        <p:txBody>
          <a:bodyPr>
            <a:normAutofit/>
          </a:bodyPr>
          <a:lstStyle/>
          <a:p>
            <a:pPr eaLnBrk="1" hangingPunct="1">
              <a:lnSpc>
                <a:spcPct val="90000"/>
              </a:lnSpc>
            </a:pPr>
            <a:r>
              <a:rPr lang="en-US" altLang="en-US" sz="2400" b="1" dirty="0">
                <a:latin typeface="Comic Sans MS" panose="030F0702030302020204" pitchFamily="66" charset="0"/>
              </a:rPr>
              <a:t>The student may be very difficult to understand.</a:t>
            </a:r>
          </a:p>
          <a:p>
            <a:pPr eaLnBrk="1" hangingPunct="1">
              <a:lnSpc>
                <a:spcPct val="90000"/>
              </a:lnSpc>
            </a:pPr>
            <a:r>
              <a:rPr lang="en-US" altLang="en-US" sz="2400" b="1" dirty="0">
                <a:latin typeface="Comic Sans MS" panose="030F0702030302020204" pitchFamily="66" charset="0"/>
              </a:rPr>
              <a:t>The student may not produce one or more sounds correctly such as R, S, TH, L, K, G.  </a:t>
            </a:r>
          </a:p>
          <a:p>
            <a:pPr lvl="1" eaLnBrk="1" hangingPunct="1">
              <a:lnSpc>
                <a:spcPct val="90000"/>
              </a:lnSpc>
            </a:pPr>
            <a:r>
              <a:rPr lang="en-US" altLang="en-US" sz="2400" b="1" dirty="0">
                <a:latin typeface="Comic Sans MS" panose="030F0702030302020204" pitchFamily="66" charset="0"/>
              </a:rPr>
              <a:t>Substitution Errors</a:t>
            </a:r>
          </a:p>
          <a:p>
            <a:pPr lvl="1" eaLnBrk="1" hangingPunct="1">
              <a:lnSpc>
                <a:spcPct val="90000"/>
              </a:lnSpc>
            </a:pPr>
            <a:r>
              <a:rPr lang="en-US" altLang="en-US" sz="2400" b="1" dirty="0">
                <a:latin typeface="Comic Sans MS" panose="030F0702030302020204" pitchFamily="66" charset="0"/>
              </a:rPr>
              <a:t>Omission Errors</a:t>
            </a:r>
          </a:p>
          <a:p>
            <a:pPr lvl="1" eaLnBrk="1" hangingPunct="1">
              <a:lnSpc>
                <a:spcPct val="90000"/>
              </a:lnSpc>
            </a:pPr>
            <a:r>
              <a:rPr lang="en-US" altLang="en-US" sz="2400" b="1" dirty="0">
                <a:latin typeface="Comic Sans MS" panose="030F0702030302020204" pitchFamily="66" charset="0"/>
              </a:rPr>
              <a:t>Distortion Error</a:t>
            </a:r>
          </a:p>
          <a:p>
            <a:pPr eaLnBrk="1" hangingPunct="1">
              <a:lnSpc>
                <a:spcPct val="90000"/>
              </a:lnSpc>
            </a:pPr>
            <a:r>
              <a:rPr lang="en-US" altLang="en-US" sz="2400" b="1" dirty="0">
                <a:latin typeface="Comic Sans MS" panose="030F0702030302020204" pitchFamily="66" charset="0"/>
              </a:rPr>
              <a:t>Speech sounds are developmental.</a:t>
            </a:r>
          </a:p>
          <a:p>
            <a:pPr eaLnBrk="1" hangingPunct="1">
              <a:lnSpc>
                <a:spcPct val="90000"/>
              </a:lnSpc>
            </a:pPr>
            <a:r>
              <a:rPr lang="en-US" altLang="en-US" sz="2400" b="1" dirty="0">
                <a:latin typeface="Comic Sans MS" panose="030F0702030302020204" pitchFamily="66" charset="0"/>
              </a:rPr>
              <a:t>People may produce sounds differently based on their culture and dialect – these are not errors.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A12B7276-2B40-4156-A8CB-8F61C088BF80}"/>
              </a:ext>
            </a:extLst>
          </p:cNvPr>
          <p:cNvSpPr>
            <a:spLocks noGrp="1" noChangeArrowheads="1"/>
          </p:cNvSpPr>
          <p:nvPr>
            <p:ph type="title"/>
          </p:nvPr>
        </p:nvSpPr>
        <p:spPr/>
        <p:txBody>
          <a:bodyPr/>
          <a:lstStyle/>
          <a:p>
            <a:pPr algn="ctr" eaLnBrk="1" hangingPunct="1"/>
            <a:r>
              <a:rPr lang="en-US" altLang="en-US" b="1" dirty="0">
                <a:solidFill>
                  <a:schemeClr val="tx1"/>
                </a:solidFill>
                <a:latin typeface="Bradley Hand ITC TT-Bold" pitchFamily="2" charset="0"/>
              </a:rPr>
              <a:t>What does a voice problem look like?</a:t>
            </a:r>
          </a:p>
        </p:txBody>
      </p:sp>
      <p:sp>
        <p:nvSpPr>
          <p:cNvPr id="8195" name="Rectangle 1027">
            <a:extLst>
              <a:ext uri="{FF2B5EF4-FFF2-40B4-BE49-F238E27FC236}">
                <a16:creationId xmlns:a16="http://schemas.microsoft.com/office/drawing/2014/main" id="{511389F7-0B0D-4E05-A062-FB737F1DC24B}"/>
              </a:ext>
            </a:extLst>
          </p:cNvPr>
          <p:cNvSpPr>
            <a:spLocks noGrp="1" noChangeArrowheads="1"/>
          </p:cNvSpPr>
          <p:nvPr>
            <p:ph idx="1"/>
          </p:nvPr>
        </p:nvSpPr>
        <p:spPr/>
        <p:txBody>
          <a:bodyPr>
            <a:normAutofit/>
          </a:bodyPr>
          <a:lstStyle/>
          <a:p>
            <a:pPr eaLnBrk="1" hangingPunct="1"/>
            <a:r>
              <a:rPr lang="en-US" altLang="en-US" sz="2400" b="1" dirty="0">
                <a:latin typeface="Comic Sans MS" panose="030F0702030302020204" pitchFamily="66" charset="0"/>
              </a:rPr>
              <a:t>Inappropriate pitch</a:t>
            </a:r>
          </a:p>
          <a:p>
            <a:pPr eaLnBrk="1" hangingPunct="1">
              <a:buFont typeface="Wingdings" panose="05000000000000000000" pitchFamily="2" charset="2"/>
              <a:buNone/>
            </a:pPr>
            <a:endParaRPr lang="en-US" altLang="en-US" sz="2400" b="1" dirty="0">
              <a:latin typeface="Comic Sans MS" panose="030F0702030302020204" pitchFamily="66" charset="0"/>
            </a:endParaRPr>
          </a:p>
          <a:p>
            <a:pPr eaLnBrk="1" hangingPunct="1"/>
            <a:r>
              <a:rPr lang="en-US" altLang="en-US" sz="2400" b="1" dirty="0">
                <a:latin typeface="Comic Sans MS" panose="030F0702030302020204" pitchFamily="66" charset="0"/>
              </a:rPr>
              <a:t>Inappropriate volume</a:t>
            </a:r>
          </a:p>
          <a:p>
            <a:pPr eaLnBrk="1" hangingPunct="1">
              <a:buFont typeface="Wingdings" panose="05000000000000000000" pitchFamily="2" charset="2"/>
              <a:buNone/>
            </a:pPr>
            <a:endParaRPr lang="en-US" altLang="en-US" sz="2400" b="1" dirty="0">
              <a:latin typeface="Comic Sans MS" panose="030F0702030302020204" pitchFamily="66" charset="0"/>
            </a:endParaRPr>
          </a:p>
          <a:p>
            <a:pPr eaLnBrk="1" hangingPunct="1"/>
            <a:r>
              <a:rPr lang="en-US" altLang="en-US" sz="2400" b="1" dirty="0">
                <a:latin typeface="Comic Sans MS" panose="030F0702030302020204" pitchFamily="66" charset="0"/>
              </a:rPr>
              <a:t>Chronically hoarse voice</a:t>
            </a:r>
          </a:p>
          <a:p>
            <a:pPr eaLnBrk="1" hangingPunct="1">
              <a:buFont typeface="Wingdings" panose="05000000000000000000" pitchFamily="2" charset="2"/>
              <a:buNone/>
            </a:pPr>
            <a:endParaRPr lang="en-US" altLang="en-US" sz="2400" b="1" dirty="0">
              <a:latin typeface="Comic Sans MS" panose="030F0702030302020204" pitchFamily="66" charset="0"/>
            </a:endParaRPr>
          </a:p>
          <a:p>
            <a:pPr eaLnBrk="1" hangingPunct="1"/>
            <a:r>
              <a:rPr lang="en-US" altLang="en-US" sz="2400" b="1" dirty="0">
                <a:latin typeface="Comic Sans MS" panose="030F0702030302020204" pitchFamily="66" charset="0"/>
              </a:rPr>
              <a:t>Problems with nasality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E3398FDF-F049-48A1-98DE-5231A494394B}"/>
              </a:ext>
            </a:extLst>
          </p:cNvPr>
          <p:cNvSpPr>
            <a:spLocks noGrp="1" noChangeArrowheads="1"/>
          </p:cNvSpPr>
          <p:nvPr>
            <p:ph type="title"/>
          </p:nvPr>
        </p:nvSpPr>
        <p:spPr/>
        <p:txBody>
          <a:bodyPr/>
          <a:lstStyle/>
          <a:p>
            <a:pPr algn="ctr" eaLnBrk="1" hangingPunct="1"/>
            <a:r>
              <a:rPr lang="en-US" altLang="en-US" b="1" dirty="0">
                <a:solidFill>
                  <a:schemeClr val="tx1"/>
                </a:solidFill>
                <a:latin typeface="Bradley Hand ITC TT-Bold" pitchFamily="2" charset="0"/>
              </a:rPr>
              <a:t>What does a fluency problem look like?</a:t>
            </a:r>
          </a:p>
        </p:txBody>
      </p:sp>
      <p:sp>
        <p:nvSpPr>
          <p:cNvPr id="9219" name="Rectangle 3">
            <a:extLst>
              <a:ext uri="{FF2B5EF4-FFF2-40B4-BE49-F238E27FC236}">
                <a16:creationId xmlns:a16="http://schemas.microsoft.com/office/drawing/2014/main" id="{549D078D-1C73-4E8C-85C0-144C530FBE52}"/>
              </a:ext>
            </a:extLst>
          </p:cNvPr>
          <p:cNvSpPr>
            <a:spLocks noGrp="1" noChangeArrowheads="1"/>
          </p:cNvSpPr>
          <p:nvPr>
            <p:ph idx="1"/>
          </p:nvPr>
        </p:nvSpPr>
        <p:spPr/>
        <p:txBody>
          <a:bodyPr/>
          <a:lstStyle/>
          <a:p>
            <a:pPr eaLnBrk="1" hangingPunct="1"/>
            <a:r>
              <a:rPr lang="en-US" altLang="en-US" sz="2400" b="1" dirty="0">
                <a:latin typeface="Comic Sans MS" panose="030F0702030302020204" pitchFamily="66" charset="0"/>
              </a:rPr>
              <a:t>Student repeats or prolongs sounds or seems to become ‘blocked’.</a:t>
            </a:r>
          </a:p>
          <a:p>
            <a:pPr eaLnBrk="1" hangingPunct="1">
              <a:buFont typeface="Wingdings" panose="05000000000000000000" pitchFamily="2" charset="2"/>
              <a:buNone/>
            </a:pPr>
            <a:endParaRPr lang="en-US" altLang="en-US" sz="2400" b="1" dirty="0">
              <a:latin typeface="Comic Sans MS" panose="030F0702030302020204" pitchFamily="66" charset="0"/>
            </a:endParaRPr>
          </a:p>
          <a:p>
            <a:pPr eaLnBrk="1" hangingPunct="1"/>
            <a:r>
              <a:rPr lang="en-US" altLang="en-US" sz="2400" b="1" dirty="0">
                <a:latin typeface="Comic Sans MS" panose="030F0702030302020204" pitchFamily="66" charset="0"/>
              </a:rPr>
              <a:t>Student may demonstrate physical tension in body or face when speaking.</a:t>
            </a:r>
          </a:p>
          <a:p>
            <a:pPr eaLnBrk="1" hangingPunct="1">
              <a:buFont typeface="Wingdings" panose="05000000000000000000" pitchFamily="2" charset="2"/>
              <a:buNone/>
            </a:pPr>
            <a:endParaRPr lang="en-US" altLang="en-US" sz="2400" b="1" dirty="0">
              <a:latin typeface="Comic Sans MS" panose="030F0702030302020204" pitchFamily="66" charset="0"/>
            </a:endParaRPr>
          </a:p>
          <a:p>
            <a:pPr eaLnBrk="1" hangingPunct="1"/>
            <a:r>
              <a:rPr lang="en-US" altLang="en-US" sz="2400" b="1" dirty="0">
                <a:latin typeface="Comic Sans MS" panose="030F0702030302020204" pitchFamily="66" charset="0"/>
              </a:rPr>
              <a:t>Student may avoid speaking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E406A08-2BD0-4BB0-BF73-8E6E2D9A141A}"/>
              </a:ext>
            </a:extLst>
          </p:cNvPr>
          <p:cNvSpPr>
            <a:spLocks noGrp="1" noChangeArrowheads="1"/>
          </p:cNvSpPr>
          <p:nvPr>
            <p:ph type="title"/>
          </p:nvPr>
        </p:nvSpPr>
        <p:spPr/>
        <p:txBody>
          <a:bodyPr/>
          <a:lstStyle/>
          <a:p>
            <a:pPr algn="ctr" eaLnBrk="1" hangingPunct="1"/>
            <a:r>
              <a:rPr lang="en-US" altLang="en-US" b="1" dirty="0">
                <a:solidFill>
                  <a:schemeClr val="tx1"/>
                </a:solidFill>
                <a:latin typeface="Bradley Hand ITC TT-Bold" pitchFamily="2" charset="0"/>
              </a:rPr>
              <a:t>What does a language problem look like?</a:t>
            </a:r>
          </a:p>
        </p:txBody>
      </p:sp>
      <p:sp>
        <p:nvSpPr>
          <p:cNvPr id="10243" name="Rectangle 3">
            <a:extLst>
              <a:ext uri="{FF2B5EF4-FFF2-40B4-BE49-F238E27FC236}">
                <a16:creationId xmlns:a16="http://schemas.microsoft.com/office/drawing/2014/main" id="{1F4F3D9C-9BA0-4D84-A8BC-71B46F159371}"/>
              </a:ext>
            </a:extLst>
          </p:cNvPr>
          <p:cNvSpPr>
            <a:spLocks noGrp="1" noChangeArrowheads="1"/>
          </p:cNvSpPr>
          <p:nvPr>
            <p:ph idx="1"/>
          </p:nvPr>
        </p:nvSpPr>
        <p:spPr/>
        <p:txBody>
          <a:bodyPr>
            <a:normAutofit fontScale="92500" lnSpcReduction="10000"/>
          </a:bodyPr>
          <a:lstStyle/>
          <a:p>
            <a:pPr eaLnBrk="1" hangingPunct="1">
              <a:lnSpc>
                <a:spcPct val="90000"/>
              </a:lnSpc>
            </a:pPr>
            <a:r>
              <a:rPr lang="en-US" altLang="en-US" sz="2400" b="1" dirty="0">
                <a:latin typeface="Comic Sans MS" panose="030F0702030302020204" pitchFamily="66" charset="0"/>
              </a:rPr>
              <a:t>A student may have difficulty expressing his or her thoughts orally:</a:t>
            </a:r>
          </a:p>
          <a:p>
            <a:pPr lvl="1" eaLnBrk="1" hangingPunct="1">
              <a:lnSpc>
                <a:spcPct val="90000"/>
              </a:lnSpc>
            </a:pPr>
            <a:r>
              <a:rPr lang="en-US" altLang="en-US" sz="2400" dirty="0">
                <a:latin typeface="Comic Sans MS" panose="030F0702030302020204" pitchFamily="66" charset="0"/>
              </a:rPr>
              <a:t>Poor sentence structure and/or grammar skills</a:t>
            </a:r>
          </a:p>
          <a:p>
            <a:pPr lvl="1" eaLnBrk="1" hangingPunct="1">
              <a:lnSpc>
                <a:spcPct val="90000"/>
              </a:lnSpc>
            </a:pPr>
            <a:r>
              <a:rPr lang="en-US" altLang="en-US" sz="2400" dirty="0">
                <a:latin typeface="Comic Sans MS" panose="030F0702030302020204" pitchFamily="66" charset="0"/>
              </a:rPr>
              <a:t>Poor vocabulary</a:t>
            </a:r>
          </a:p>
          <a:p>
            <a:pPr lvl="1" eaLnBrk="1" hangingPunct="1">
              <a:lnSpc>
                <a:spcPct val="90000"/>
              </a:lnSpc>
            </a:pPr>
            <a:r>
              <a:rPr lang="en-US" altLang="en-US" sz="2400" dirty="0">
                <a:latin typeface="Comic Sans MS" panose="030F0702030302020204" pitchFamily="66" charset="0"/>
              </a:rPr>
              <a:t>Poor verbal organization</a:t>
            </a:r>
          </a:p>
          <a:p>
            <a:pPr lvl="1" eaLnBrk="1" hangingPunct="1">
              <a:lnSpc>
                <a:spcPct val="90000"/>
              </a:lnSpc>
            </a:pPr>
            <a:r>
              <a:rPr lang="en-US" altLang="en-US" sz="2400" dirty="0">
                <a:latin typeface="Comic Sans MS" panose="030F0702030302020204" pitchFamily="66" charset="0"/>
              </a:rPr>
              <a:t>Does not give sufficient information</a:t>
            </a:r>
          </a:p>
          <a:p>
            <a:pPr eaLnBrk="1" hangingPunct="1">
              <a:lnSpc>
                <a:spcPct val="90000"/>
              </a:lnSpc>
            </a:pPr>
            <a:r>
              <a:rPr lang="en-US" altLang="en-US" sz="2400" b="1" dirty="0">
                <a:latin typeface="Comic Sans MS" panose="030F0702030302020204" pitchFamily="66" charset="0"/>
              </a:rPr>
              <a:t>A student may have difficulty understanding verbal information:</a:t>
            </a:r>
          </a:p>
          <a:p>
            <a:pPr lvl="1" eaLnBrk="1" hangingPunct="1">
              <a:lnSpc>
                <a:spcPct val="90000"/>
              </a:lnSpc>
            </a:pPr>
            <a:r>
              <a:rPr lang="en-US" altLang="en-US" sz="2400" dirty="0">
                <a:latin typeface="Comic Sans MS" panose="030F0702030302020204" pitchFamily="66" charset="0"/>
              </a:rPr>
              <a:t>Complexity or order of instructions</a:t>
            </a:r>
          </a:p>
          <a:p>
            <a:pPr lvl="1" eaLnBrk="1" hangingPunct="1">
              <a:lnSpc>
                <a:spcPct val="90000"/>
              </a:lnSpc>
            </a:pPr>
            <a:r>
              <a:rPr lang="en-US" altLang="en-US" sz="2400" dirty="0">
                <a:latin typeface="Comic Sans MS" panose="030F0702030302020204" pitchFamily="66" charset="0"/>
              </a:rPr>
              <a:t>Answering factual or critical thinking questions about a story or event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3321EA7C-9414-4006-84B1-B9B5046D0627}"/>
              </a:ext>
            </a:extLst>
          </p:cNvPr>
          <p:cNvSpPr>
            <a:spLocks noGrp="1" noChangeArrowheads="1"/>
          </p:cNvSpPr>
          <p:nvPr>
            <p:ph type="title"/>
          </p:nvPr>
        </p:nvSpPr>
        <p:spPr/>
        <p:txBody>
          <a:bodyPr/>
          <a:lstStyle/>
          <a:p>
            <a:pPr algn="ctr" eaLnBrk="1" hangingPunct="1"/>
            <a:r>
              <a:rPr lang="en-US" altLang="en-US" b="1" dirty="0">
                <a:solidFill>
                  <a:schemeClr val="tx1"/>
                </a:solidFill>
                <a:latin typeface="Bradley Hand ITC TT-Bold" pitchFamily="2" charset="0"/>
              </a:rPr>
              <a:t>What does a language problem look like?</a:t>
            </a:r>
            <a:br>
              <a:rPr lang="en-US" altLang="en-US" b="1" dirty="0">
                <a:solidFill>
                  <a:schemeClr val="tx1"/>
                </a:solidFill>
                <a:latin typeface="Bradley Hand ITC TT-Bold" pitchFamily="2" charset="0"/>
              </a:rPr>
            </a:br>
            <a:r>
              <a:rPr lang="en-US" altLang="en-US" sz="3200" b="1" dirty="0">
                <a:solidFill>
                  <a:schemeClr val="tx1"/>
                </a:solidFill>
                <a:latin typeface="Bradley Hand ITC TT-Bold" pitchFamily="2" charset="0"/>
              </a:rPr>
              <a:t>(continued)</a:t>
            </a:r>
            <a:endParaRPr lang="en-US" altLang="en-US" b="1" dirty="0">
              <a:solidFill>
                <a:schemeClr val="tx1"/>
              </a:solidFill>
              <a:latin typeface="Bradley Hand ITC TT-Bold" pitchFamily="2" charset="0"/>
            </a:endParaRPr>
          </a:p>
        </p:txBody>
      </p:sp>
      <p:sp>
        <p:nvSpPr>
          <p:cNvPr id="11267" name="Rectangle 3">
            <a:extLst>
              <a:ext uri="{FF2B5EF4-FFF2-40B4-BE49-F238E27FC236}">
                <a16:creationId xmlns:a16="http://schemas.microsoft.com/office/drawing/2014/main" id="{5BCEE3ED-F211-43F1-BFEF-E1283CF91817}"/>
              </a:ext>
            </a:extLst>
          </p:cNvPr>
          <p:cNvSpPr>
            <a:spLocks noGrp="1" noChangeArrowheads="1"/>
          </p:cNvSpPr>
          <p:nvPr>
            <p:ph idx="1"/>
          </p:nvPr>
        </p:nvSpPr>
        <p:spPr>
          <a:xfrm>
            <a:off x="2697163" y="1981200"/>
            <a:ext cx="7772400" cy="4419600"/>
          </a:xfrm>
        </p:spPr>
        <p:txBody>
          <a:bodyPr>
            <a:normAutofit lnSpcReduction="10000"/>
          </a:bodyPr>
          <a:lstStyle/>
          <a:p>
            <a:pPr eaLnBrk="1" hangingPunct="1">
              <a:lnSpc>
                <a:spcPct val="80000"/>
              </a:lnSpc>
            </a:pPr>
            <a:r>
              <a:rPr lang="en-US" altLang="en-US" sz="2400" b="1" dirty="0">
                <a:latin typeface="Comic Sans MS" panose="030F0702030302020204" pitchFamily="66" charset="0"/>
              </a:rPr>
              <a:t>A student may have difficulty interacting with others:</a:t>
            </a:r>
          </a:p>
          <a:p>
            <a:pPr eaLnBrk="1" hangingPunct="1">
              <a:lnSpc>
                <a:spcPct val="80000"/>
              </a:lnSpc>
              <a:buFont typeface="Wingdings" panose="05000000000000000000" pitchFamily="2" charset="2"/>
              <a:buNone/>
            </a:pPr>
            <a:r>
              <a:rPr lang="en-US" altLang="en-US" sz="2400" dirty="0">
                <a:latin typeface="Comic Sans MS" panose="030F0702030302020204" pitchFamily="66" charset="0"/>
              </a:rPr>
              <a:t>	-</a:t>
            </a:r>
            <a:r>
              <a:rPr lang="en-US" altLang="en-US" sz="2400" b="1" dirty="0">
                <a:latin typeface="Comic Sans MS" panose="030F0702030302020204" pitchFamily="66" charset="0"/>
              </a:rPr>
              <a:t> </a:t>
            </a:r>
            <a:r>
              <a:rPr lang="en-US" altLang="en-US" sz="2400" dirty="0">
                <a:latin typeface="Comic Sans MS" panose="030F0702030302020204" pitchFamily="66" charset="0"/>
              </a:rPr>
              <a:t>Initiating interactions with others (greetings, </a:t>
            </a:r>
          </a:p>
          <a:p>
            <a:pPr eaLnBrk="1" hangingPunct="1">
              <a:lnSpc>
                <a:spcPct val="80000"/>
              </a:lnSpc>
              <a:buFont typeface="Wingdings" panose="05000000000000000000" pitchFamily="2" charset="2"/>
              <a:buNone/>
            </a:pPr>
            <a:r>
              <a:rPr lang="en-US" altLang="en-US" sz="2400" dirty="0">
                <a:latin typeface="Comic Sans MS" panose="030F0702030302020204" pitchFamily="66" charset="0"/>
              </a:rPr>
              <a:t>       asking to play, etc.)</a:t>
            </a:r>
          </a:p>
          <a:p>
            <a:pPr eaLnBrk="1" hangingPunct="1">
              <a:lnSpc>
                <a:spcPct val="80000"/>
              </a:lnSpc>
              <a:buFont typeface="Wingdings" panose="05000000000000000000" pitchFamily="2" charset="2"/>
              <a:buNone/>
            </a:pPr>
            <a:r>
              <a:rPr lang="en-US" altLang="en-US" sz="2400" dirty="0">
                <a:latin typeface="Comic Sans MS" panose="030F0702030302020204" pitchFamily="66" charset="0"/>
              </a:rPr>
              <a:t>	- Initiating, maintaining &amp; closing conversations </a:t>
            </a:r>
          </a:p>
          <a:p>
            <a:pPr eaLnBrk="1" hangingPunct="1">
              <a:lnSpc>
                <a:spcPct val="80000"/>
              </a:lnSpc>
              <a:buFont typeface="Wingdings" panose="05000000000000000000" pitchFamily="2" charset="2"/>
              <a:buNone/>
            </a:pPr>
            <a:r>
              <a:rPr lang="en-US" altLang="en-US" sz="2400" dirty="0">
                <a:latin typeface="Comic Sans MS" panose="030F0702030302020204" pitchFamily="66" charset="0"/>
              </a:rPr>
              <a:t>      appropriately</a:t>
            </a:r>
          </a:p>
          <a:p>
            <a:pPr eaLnBrk="1" hangingPunct="1">
              <a:lnSpc>
                <a:spcPct val="80000"/>
              </a:lnSpc>
              <a:buFont typeface="Wingdings" panose="05000000000000000000" pitchFamily="2" charset="2"/>
              <a:buNone/>
            </a:pPr>
            <a:r>
              <a:rPr lang="en-US" altLang="en-US" sz="2400" dirty="0">
                <a:latin typeface="Comic Sans MS" panose="030F0702030302020204" pitchFamily="66" charset="0"/>
              </a:rPr>
              <a:t>	- Taking conversational turns</a:t>
            </a:r>
          </a:p>
          <a:p>
            <a:pPr eaLnBrk="1" hangingPunct="1">
              <a:lnSpc>
                <a:spcPct val="80000"/>
              </a:lnSpc>
              <a:buFont typeface="Wingdings" panose="05000000000000000000" pitchFamily="2" charset="2"/>
              <a:buNone/>
            </a:pPr>
            <a:r>
              <a:rPr lang="en-US" altLang="en-US" sz="2400" b="1" dirty="0">
                <a:latin typeface="Comic Sans MS" panose="030F0702030302020204" pitchFamily="66" charset="0"/>
              </a:rPr>
              <a:t>	</a:t>
            </a:r>
            <a:r>
              <a:rPr lang="en-US" altLang="en-US" sz="2400" dirty="0">
                <a:latin typeface="Comic Sans MS" panose="030F0702030302020204" pitchFamily="66" charset="0"/>
              </a:rPr>
              <a:t>-</a:t>
            </a:r>
            <a:r>
              <a:rPr lang="en-US" altLang="en-US" sz="2400" b="1" dirty="0">
                <a:latin typeface="Comic Sans MS" panose="030F0702030302020204" pitchFamily="66" charset="0"/>
              </a:rPr>
              <a:t> </a:t>
            </a:r>
            <a:r>
              <a:rPr lang="en-US" altLang="en-US" sz="2400" dirty="0">
                <a:latin typeface="Comic Sans MS" panose="030F0702030302020204" pitchFamily="66" charset="0"/>
              </a:rPr>
              <a:t>Understanding feelings, nonverbal messages or</a:t>
            </a:r>
          </a:p>
          <a:p>
            <a:pPr eaLnBrk="1" hangingPunct="1">
              <a:lnSpc>
                <a:spcPct val="80000"/>
              </a:lnSpc>
              <a:buFont typeface="Wingdings" panose="05000000000000000000" pitchFamily="2" charset="2"/>
              <a:buNone/>
            </a:pPr>
            <a:r>
              <a:rPr lang="en-US" altLang="en-US" sz="2400" dirty="0">
                <a:latin typeface="Comic Sans MS" panose="030F0702030302020204" pitchFamily="66" charset="0"/>
              </a:rPr>
              <a:t>      another person’s point of view </a:t>
            </a:r>
          </a:p>
          <a:p>
            <a:pPr eaLnBrk="1" hangingPunct="1">
              <a:lnSpc>
                <a:spcPct val="80000"/>
              </a:lnSpc>
              <a:buFont typeface="Wingdings" panose="05000000000000000000" pitchFamily="2" charset="2"/>
              <a:buNone/>
            </a:pPr>
            <a:r>
              <a:rPr lang="en-US" altLang="en-US" sz="2400" dirty="0">
                <a:latin typeface="Comic Sans MS" panose="030F0702030302020204" pitchFamily="66" charset="0"/>
              </a:rPr>
              <a:t>	- Disagreeing appropriately </a:t>
            </a:r>
          </a:p>
          <a:p>
            <a:pPr eaLnBrk="1" hangingPunct="1">
              <a:lnSpc>
                <a:spcPct val="80000"/>
              </a:lnSpc>
              <a:buFont typeface="Wingdings" panose="05000000000000000000" pitchFamily="2" charset="2"/>
              <a:buNone/>
            </a:pPr>
            <a:r>
              <a:rPr lang="en-US" altLang="en-US" sz="2400" dirty="0">
                <a:latin typeface="Comic Sans MS" panose="030F0702030302020204" pitchFamily="66" charset="0"/>
              </a:rPr>
              <a:t>	- Negotiating a difference of opinion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EDD31282-C691-4945-81DB-3FAFD74D5DD0}"/>
              </a:ext>
            </a:extLst>
          </p:cNvPr>
          <p:cNvSpPr>
            <a:spLocks noGrp="1" noChangeArrowheads="1"/>
          </p:cNvSpPr>
          <p:nvPr>
            <p:ph type="title"/>
          </p:nvPr>
        </p:nvSpPr>
        <p:spPr/>
        <p:txBody>
          <a:bodyPr/>
          <a:lstStyle/>
          <a:p>
            <a:pPr algn="ctr" eaLnBrk="1" hangingPunct="1"/>
            <a:r>
              <a:rPr lang="en-US" altLang="en-US" b="1" dirty="0">
                <a:solidFill>
                  <a:schemeClr val="tx1"/>
                </a:solidFill>
                <a:latin typeface="Bradley Hand ITC TT-Bold" pitchFamily="2" charset="0"/>
              </a:rPr>
              <a:t>Students who are English Language Learners</a:t>
            </a:r>
          </a:p>
        </p:txBody>
      </p:sp>
      <p:sp>
        <p:nvSpPr>
          <p:cNvPr id="13315" name="Rectangle 3">
            <a:extLst>
              <a:ext uri="{FF2B5EF4-FFF2-40B4-BE49-F238E27FC236}">
                <a16:creationId xmlns:a16="http://schemas.microsoft.com/office/drawing/2014/main" id="{23C6C3DA-BE0C-4D48-9A4B-1E89F4F67A9F}"/>
              </a:ext>
            </a:extLst>
          </p:cNvPr>
          <p:cNvSpPr>
            <a:spLocks noGrp="1" noChangeArrowheads="1"/>
          </p:cNvSpPr>
          <p:nvPr>
            <p:ph idx="1"/>
          </p:nvPr>
        </p:nvSpPr>
        <p:spPr/>
        <p:txBody>
          <a:bodyPr>
            <a:normAutofit/>
          </a:bodyPr>
          <a:lstStyle/>
          <a:p>
            <a:pPr eaLnBrk="1" hangingPunct="1"/>
            <a:r>
              <a:rPr lang="en-US" altLang="en-US" sz="2400" b="1" dirty="0">
                <a:latin typeface="Comic Sans MS" panose="030F0702030302020204" pitchFamily="66" charset="0"/>
              </a:rPr>
              <a:t>It takes 3-5 years to become proficient in a second language on a social level.</a:t>
            </a:r>
          </a:p>
          <a:p>
            <a:pPr eaLnBrk="1" hangingPunct="1"/>
            <a:r>
              <a:rPr lang="en-US" altLang="en-US" sz="2400" b="1" dirty="0">
                <a:latin typeface="Comic Sans MS" panose="030F0702030302020204" pitchFamily="66" charset="0"/>
              </a:rPr>
              <a:t>It takes 5-7 years to become proficient on an academic level.</a:t>
            </a:r>
          </a:p>
          <a:p>
            <a:pPr eaLnBrk="1" hangingPunct="1"/>
            <a:r>
              <a:rPr lang="en-US" altLang="en-US" sz="2400" b="1" dirty="0">
                <a:latin typeface="Comic Sans MS" panose="030F0702030302020204" pitchFamily="66" charset="0"/>
              </a:rPr>
              <a:t>Cultural differences are not disorders.</a:t>
            </a:r>
          </a:p>
          <a:p>
            <a:pPr eaLnBrk="1" hangingPunct="1"/>
            <a:r>
              <a:rPr lang="en-US" altLang="en-US" sz="2400" b="1" dirty="0">
                <a:latin typeface="Comic Sans MS" panose="030F0702030302020204" pitchFamily="66" charset="0"/>
              </a:rPr>
              <a:t>Some sound errors may look like articulation disorders but may be dialectical.</a:t>
            </a:r>
          </a:p>
          <a:p>
            <a:pPr eaLnBrk="1" hangingPunct="1"/>
            <a:r>
              <a:rPr lang="en-US" altLang="en-US" sz="2400" b="1" dirty="0">
                <a:latin typeface="Comic Sans MS" panose="030F0702030302020204" pitchFamily="66" charset="0"/>
              </a:rPr>
              <a:t>Grammatical structures from the first language may be used in the second.</a:t>
            </a:r>
            <a:r>
              <a:rPr lang="en-US" altLang="en-US" sz="2800" b="1" dirty="0">
                <a:latin typeface="Bradley Hand ITC TT-Bold" pitchFamily="2" charset="0"/>
              </a:rPr>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1450</Words>
  <Application>Microsoft Office PowerPoint</Application>
  <PresentationFormat>Widescreen</PresentationFormat>
  <Paragraphs>116</Paragraphs>
  <Slides>10</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Bradley Hand ITC TT-Bold</vt:lpstr>
      <vt:lpstr>Calibri</vt:lpstr>
      <vt:lpstr>Century Gothic</vt:lpstr>
      <vt:lpstr>Comic Sans MS</vt:lpstr>
      <vt:lpstr>Times New Roman</vt:lpstr>
      <vt:lpstr>Wingdings</vt:lpstr>
      <vt:lpstr>Wingdings 3</vt:lpstr>
      <vt:lpstr>Ion</vt:lpstr>
      <vt:lpstr>What To Do if You Have Concerns About a Student’s Communication </vt:lpstr>
      <vt:lpstr>Speech vs. Language </vt:lpstr>
      <vt:lpstr>When To Make A Speech/ Language Referral</vt:lpstr>
      <vt:lpstr>What does a speech problem look like?</vt:lpstr>
      <vt:lpstr>What does a voice problem look like?</vt:lpstr>
      <vt:lpstr>What does a fluency problem look like?</vt:lpstr>
      <vt:lpstr>What does a language problem look like?</vt:lpstr>
      <vt:lpstr>What does a language problem look like? (continued)</vt:lpstr>
      <vt:lpstr>Students who are English Language Learners</vt:lpstr>
      <vt:lpstr>If you have concerns about a student’s communication skills…..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To Do if You Have Concerns About a Student’s Communication </dc:title>
  <dc:creator>Scott Prath</dc:creator>
  <cp:lastModifiedBy>Scott Prath</cp:lastModifiedBy>
  <cp:revision>4</cp:revision>
  <dcterms:created xsi:type="dcterms:W3CDTF">2020-06-05T20:21:38Z</dcterms:created>
  <dcterms:modified xsi:type="dcterms:W3CDTF">2020-06-05T21:27:10Z</dcterms:modified>
</cp:coreProperties>
</file>