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714" r:id="rId5"/>
    <p:sldId id="712" r:id="rId6"/>
    <p:sldId id="715" r:id="rId7"/>
    <p:sldId id="716" r:id="rId8"/>
    <p:sldId id="713" r:id="rId9"/>
    <p:sldId id="743" r:id="rId10"/>
    <p:sldId id="1021" r:id="rId11"/>
    <p:sldId id="717" r:id="rId12"/>
    <p:sldId id="718" r:id="rId13"/>
    <p:sldId id="1033" r:id="rId14"/>
    <p:sldId id="1034" r:id="rId15"/>
    <p:sldId id="1022" r:id="rId16"/>
    <p:sldId id="1023" r:id="rId17"/>
    <p:sldId id="1024" r:id="rId18"/>
    <p:sldId id="1025" r:id="rId19"/>
    <p:sldId id="1026" r:id="rId20"/>
    <p:sldId id="1027" r:id="rId21"/>
    <p:sldId id="1029" r:id="rId22"/>
    <p:sldId id="1032" r:id="rId23"/>
    <p:sldId id="1028" r:id="rId24"/>
    <p:sldId id="103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0"/>
    <p:restoredTop sz="81618"/>
  </p:normalViewPr>
  <p:slideViewPr>
    <p:cSldViewPr snapToGrid="0" snapToObjects="1">
      <p:cViewPr varScale="1">
        <p:scale>
          <a:sx n="53" d="100"/>
          <a:sy n="53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2A179-F94A-E248-925A-9BAB1320738A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26B36A-3E66-2243-B1D0-7981CB59DE21}">
      <dgm:prSet/>
      <dgm:spPr/>
      <dgm:t>
        <a:bodyPr/>
        <a:lstStyle/>
        <a:p>
          <a:pPr rtl="0"/>
          <a:r>
            <a:rPr lang="en-US" dirty="0"/>
            <a:t>Semantics (word meanings)</a:t>
          </a:r>
        </a:p>
      </dgm:t>
    </dgm:pt>
    <dgm:pt modelId="{1102024B-69B4-B84C-BC02-8E88CA69BB6C}" type="parTrans" cxnId="{F4771D27-8AD9-A249-A1F3-DDA11BF85134}">
      <dgm:prSet/>
      <dgm:spPr/>
      <dgm:t>
        <a:bodyPr/>
        <a:lstStyle/>
        <a:p>
          <a:endParaRPr lang="en-US"/>
        </a:p>
      </dgm:t>
    </dgm:pt>
    <dgm:pt modelId="{6B9FDC6A-A743-E54C-9BEF-1DAFEBB8178E}" type="sibTrans" cxnId="{F4771D27-8AD9-A249-A1F3-DDA11BF85134}">
      <dgm:prSet/>
      <dgm:spPr/>
      <dgm:t>
        <a:bodyPr/>
        <a:lstStyle/>
        <a:p>
          <a:endParaRPr lang="en-US"/>
        </a:p>
      </dgm:t>
    </dgm:pt>
    <dgm:pt modelId="{42A301EE-4A50-D549-8FFF-6895189A1D49}">
      <dgm:prSet/>
      <dgm:spPr/>
      <dgm:t>
        <a:bodyPr/>
        <a:lstStyle/>
        <a:p>
          <a:r>
            <a:rPr lang="en-US" dirty="0"/>
            <a:t>Pragmatics (social use)</a:t>
          </a:r>
        </a:p>
      </dgm:t>
    </dgm:pt>
    <dgm:pt modelId="{73931E5B-A1D2-D344-94D9-A479EB25C03B}" type="parTrans" cxnId="{347DE846-025E-064B-A253-4D54F34841A8}">
      <dgm:prSet/>
      <dgm:spPr/>
      <dgm:t>
        <a:bodyPr/>
        <a:lstStyle/>
        <a:p>
          <a:endParaRPr lang="en-US"/>
        </a:p>
      </dgm:t>
    </dgm:pt>
    <dgm:pt modelId="{3C0BD0BA-28CB-8543-B5E0-6074D35845AB}" type="sibTrans" cxnId="{347DE846-025E-064B-A253-4D54F34841A8}">
      <dgm:prSet/>
      <dgm:spPr/>
      <dgm:t>
        <a:bodyPr/>
        <a:lstStyle/>
        <a:p>
          <a:endParaRPr lang="en-US"/>
        </a:p>
      </dgm:t>
    </dgm:pt>
    <dgm:pt modelId="{287D3386-A10E-5344-858C-DA74FF27C2F2}">
      <dgm:prSet/>
      <dgm:spPr/>
      <dgm:t>
        <a:bodyPr/>
        <a:lstStyle/>
        <a:p>
          <a:r>
            <a:rPr lang="en-US" dirty="0"/>
            <a:t>Language Form (word order/endings)</a:t>
          </a:r>
        </a:p>
      </dgm:t>
    </dgm:pt>
    <dgm:pt modelId="{A5065877-A3CB-7B45-9E53-2A8B5F2A2E36}" type="parTrans" cxnId="{1A4BF103-8A5F-E546-ADCE-87FB5846EFE4}">
      <dgm:prSet/>
      <dgm:spPr/>
      <dgm:t>
        <a:bodyPr/>
        <a:lstStyle/>
        <a:p>
          <a:endParaRPr lang="en-US"/>
        </a:p>
      </dgm:t>
    </dgm:pt>
    <dgm:pt modelId="{B8A2363B-CD88-7C4F-85C5-3996E135BCDB}" type="sibTrans" cxnId="{1A4BF103-8A5F-E546-ADCE-87FB5846EFE4}">
      <dgm:prSet/>
      <dgm:spPr/>
      <dgm:t>
        <a:bodyPr/>
        <a:lstStyle/>
        <a:p>
          <a:endParaRPr lang="en-US"/>
        </a:p>
      </dgm:t>
    </dgm:pt>
    <dgm:pt modelId="{10F753E7-3E28-9844-89C9-1801B6D520E8}" type="pres">
      <dgm:prSet presAssocID="{A2A2A179-F94A-E248-925A-9BAB1320738A}" presName="compositeShape" presStyleCnt="0">
        <dgm:presLayoutVars>
          <dgm:chMax val="7"/>
          <dgm:dir/>
          <dgm:resizeHandles val="exact"/>
        </dgm:presLayoutVars>
      </dgm:prSet>
      <dgm:spPr/>
    </dgm:pt>
    <dgm:pt modelId="{264BA348-B18F-CA40-93B3-E5CBD0964690}" type="pres">
      <dgm:prSet presAssocID="{8926B36A-3E66-2243-B1D0-7981CB59DE21}" presName="circ1" presStyleLbl="vennNode1" presStyleIdx="0" presStyleCnt="3" custLinFactNeighborX="-14336" custLinFactNeighborY="401"/>
      <dgm:spPr/>
    </dgm:pt>
    <dgm:pt modelId="{61940ADF-C599-9941-BD82-F1811822ED52}" type="pres">
      <dgm:prSet presAssocID="{8926B36A-3E66-2243-B1D0-7981CB59DE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63B6E3-8518-D24E-A350-6CC1651164AE}" type="pres">
      <dgm:prSet presAssocID="{42A301EE-4A50-D549-8FFF-6895189A1D49}" presName="circ2" presStyleLbl="vennNode1" presStyleIdx="1" presStyleCnt="3"/>
      <dgm:spPr/>
    </dgm:pt>
    <dgm:pt modelId="{F34C7180-B5DC-B54A-BFA4-23776232060C}" type="pres">
      <dgm:prSet presAssocID="{42A301EE-4A50-D549-8FFF-6895189A1D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30034C-9C77-7240-ACF9-354D70AE8CBC}" type="pres">
      <dgm:prSet presAssocID="{287D3386-A10E-5344-858C-DA74FF27C2F2}" presName="circ3" presStyleLbl="vennNode1" presStyleIdx="2" presStyleCnt="3"/>
      <dgm:spPr/>
    </dgm:pt>
    <dgm:pt modelId="{31564407-54B1-8F4E-9FC4-301DE297B96B}" type="pres">
      <dgm:prSet presAssocID="{287D3386-A10E-5344-858C-DA74FF27C2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A4BF103-8A5F-E546-ADCE-87FB5846EFE4}" srcId="{A2A2A179-F94A-E248-925A-9BAB1320738A}" destId="{287D3386-A10E-5344-858C-DA74FF27C2F2}" srcOrd="2" destOrd="0" parTransId="{A5065877-A3CB-7B45-9E53-2A8B5F2A2E36}" sibTransId="{B8A2363B-CD88-7C4F-85C5-3996E135BCDB}"/>
    <dgm:cxn modelId="{3324520A-47D0-0C4B-8FB6-279F917E5B33}" type="presOf" srcId="{42A301EE-4A50-D549-8FFF-6895189A1D49}" destId="{D163B6E3-8518-D24E-A350-6CC1651164AE}" srcOrd="0" destOrd="0" presId="urn:microsoft.com/office/officeart/2005/8/layout/venn1"/>
    <dgm:cxn modelId="{F4771D27-8AD9-A249-A1F3-DDA11BF85134}" srcId="{A2A2A179-F94A-E248-925A-9BAB1320738A}" destId="{8926B36A-3E66-2243-B1D0-7981CB59DE21}" srcOrd="0" destOrd="0" parTransId="{1102024B-69B4-B84C-BC02-8E88CA69BB6C}" sibTransId="{6B9FDC6A-A743-E54C-9BEF-1DAFEBB8178E}"/>
    <dgm:cxn modelId="{EA43343D-B07A-4243-B008-C5A1165EE778}" type="presOf" srcId="{8926B36A-3E66-2243-B1D0-7981CB59DE21}" destId="{264BA348-B18F-CA40-93B3-E5CBD0964690}" srcOrd="0" destOrd="0" presId="urn:microsoft.com/office/officeart/2005/8/layout/venn1"/>
    <dgm:cxn modelId="{347DE846-025E-064B-A253-4D54F34841A8}" srcId="{A2A2A179-F94A-E248-925A-9BAB1320738A}" destId="{42A301EE-4A50-D549-8FFF-6895189A1D49}" srcOrd="1" destOrd="0" parTransId="{73931E5B-A1D2-D344-94D9-A479EB25C03B}" sibTransId="{3C0BD0BA-28CB-8543-B5E0-6074D35845AB}"/>
    <dgm:cxn modelId="{BC74108B-0F37-CF43-9553-A8D37235EFA5}" type="presOf" srcId="{287D3386-A10E-5344-858C-DA74FF27C2F2}" destId="{B830034C-9C77-7240-ACF9-354D70AE8CBC}" srcOrd="0" destOrd="0" presId="urn:microsoft.com/office/officeart/2005/8/layout/venn1"/>
    <dgm:cxn modelId="{729F57A2-B5D1-184D-B4EB-5188D3F54E51}" type="presOf" srcId="{287D3386-A10E-5344-858C-DA74FF27C2F2}" destId="{31564407-54B1-8F4E-9FC4-301DE297B96B}" srcOrd="1" destOrd="0" presId="urn:microsoft.com/office/officeart/2005/8/layout/venn1"/>
    <dgm:cxn modelId="{297A7AB4-233A-0C4A-9CF7-FA719BD7DFD5}" type="presOf" srcId="{42A301EE-4A50-D549-8FFF-6895189A1D49}" destId="{F34C7180-B5DC-B54A-BFA4-23776232060C}" srcOrd="1" destOrd="0" presId="urn:microsoft.com/office/officeart/2005/8/layout/venn1"/>
    <dgm:cxn modelId="{056B07B5-C0CF-7446-86A6-349B1CD6F0E7}" type="presOf" srcId="{A2A2A179-F94A-E248-925A-9BAB1320738A}" destId="{10F753E7-3E28-9844-89C9-1801B6D520E8}" srcOrd="0" destOrd="0" presId="urn:microsoft.com/office/officeart/2005/8/layout/venn1"/>
    <dgm:cxn modelId="{CBECEFD7-DEEB-D342-9408-FB0726AED7C5}" type="presOf" srcId="{8926B36A-3E66-2243-B1D0-7981CB59DE21}" destId="{61940ADF-C599-9941-BD82-F1811822ED52}" srcOrd="1" destOrd="0" presId="urn:microsoft.com/office/officeart/2005/8/layout/venn1"/>
    <dgm:cxn modelId="{80549BCF-8919-4C4D-83A3-7CF87A7E4605}" type="presParOf" srcId="{10F753E7-3E28-9844-89C9-1801B6D520E8}" destId="{264BA348-B18F-CA40-93B3-E5CBD0964690}" srcOrd="0" destOrd="0" presId="urn:microsoft.com/office/officeart/2005/8/layout/venn1"/>
    <dgm:cxn modelId="{0729EDB6-03CB-E24C-AA81-349EC2397FAE}" type="presParOf" srcId="{10F753E7-3E28-9844-89C9-1801B6D520E8}" destId="{61940ADF-C599-9941-BD82-F1811822ED52}" srcOrd="1" destOrd="0" presId="urn:microsoft.com/office/officeart/2005/8/layout/venn1"/>
    <dgm:cxn modelId="{D0E642D1-CC0F-0E46-9685-AD94981E3FBD}" type="presParOf" srcId="{10F753E7-3E28-9844-89C9-1801B6D520E8}" destId="{D163B6E3-8518-D24E-A350-6CC1651164AE}" srcOrd="2" destOrd="0" presId="urn:microsoft.com/office/officeart/2005/8/layout/venn1"/>
    <dgm:cxn modelId="{DC4F0B04-6393-9C46-B774-761B0720AAC0}" type="presParOf" srcId="{10F753E7-3E28-9844-89C9-1801B6D520E8}" destId="{F34C7180-B5DC-B54A-BFA4-23776232060C}" srcOrd="3" destOrd="0" presId="urn:microsoft.com/office/officeart/2005/8/layout/venn1"/>
    <dgm:cxn modelId="{37B1F4FA-ACB3-CE43-A0E1-0256D38969A5}" type="presParOf" srcId="{10F753E7-3E28-9844-89C9-1801B6D520E8}" destId="{B830034C-9C77-7240-ACF9-354D70AE8CBC}" srcOrd="4" destOrd="0" presId="urn:microsoft.com/office/officeart/2005/8/layout/venn1"/>
    <dgm:cxn modelId="{F8EDA97E-DA26-BC4F-A177-0A2B5AE624D6}" type="presParOf" srcId="{10F753E7-3E28-9844-89C9-1801B6D520E8}" destId="{31564407-54B1-8F4E-9FC4-301DE297B96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BA348-B18F-CA40-93B3-E5CBD0964690}">
      <dsp:nvSpPr>
        <dsp:cNvPr id="0" name=""/>
        <dsp:cNvSpPr/>
      </dsp:nvSpPr>
      <dsp:spPr>
        <a:xfrm>
          <a:off x="880584" y="60587"/>
          <a:ext cx="2438791" cy="24387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Semantics (word meanings)</a:t>
          </a:r>
        </a:p>
      </dsp:txBody>
      <dsp:txXfrm>
        <a:off x="1205757" y="487376"/>
        <a:ext cx="1788447" cy="1097456"/>
      </dsp:txXfrm>
    </dsp:sp>
    <dsp:sp modelId="{D163B6E3-8518-D24E-A350-6CC1651164AE}">
      <dsp:nvSpPr>
        <dsp:cNvPr id="0" name=""/>
        <dsp:cNvSpPr/>
      </dsp:nvSpPr>
      <dsp:spPr>
        <a:xfrm>
          <a:off x="2110207" y="1575053"/>
          <a:ext cx="2438791" cy="24387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Pragmatics (social use)</a:t>
          </a:r>
        </a:p>
      </dsp:txBody>
      <dsp:txXfrm>
        <a:off x="2856071" y="2205074"/>
        <a:ext cx="1463275" cy="1341335"/>
      </dsp:txXfrm>
    </dsp:sp>
    <dsp:sp modelId="{B830034C-9C77-7240-ACF9-354D70AE8CBC}">
      <dsp:nvSpPr>
        <dsp:cNvPr id="0" name=""/>
        <dsp:cNvSpPr/>
      </dsp:nvSpPr>
      <dsp:spPr>
        <a:xfrm>
          <a:off x="350212" y="1575053"/>
          <a:ext cx="2438791" cy="24387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Language Form (word order/endings)</a:t>
          </a:r>
        </a:p>
      </dsp:txBody>
      <dsp:txXfrm>
        <a:off x="579865" y="2205074"/>
        <a:ext cx="1463275" cy="1341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2CFA-C624-FA4F-AF92-E34552F86A2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D500F-A6A0-B842-9526-26843C41F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know whether we should be concerned about a student’s speech production skills, we need to know what sounds are shared between their native language and the language they are in the process of acquiring.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5F73E-5F5F-3D4E-9116-07A44ECAFD5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documents and resources for this presentation can be found at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www.bilinguistics.com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/csha</a:t>
            </a:r>
          </a:p>
        </p:txBody>
      </p:sp>
    </p:spTree>
    <p:extLst>
      <p:ext uri="{BB962C8B-B14F-4D97-AF65-F5344CB8AC3E}">
        <p14:creationId xmlns:p14="http://schemas.microsoft.com/office/powerpoint/2010/main" val="239536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sounds on the left side (L1) are the sounds unique to the child’s native language that do not exist in the language they are learning. </a:t>
            </a:r>
          </a:p>
          <a:p>
            <a:r>
              <a:rPr lang="en-US" dirty="0"/>
              <a:t>The sounds on the right side (L2) are the sounds unique to the language the child is learning that do not exist in their native language.</a:t>
            </a:r>
          </a:p>
          <a:p>
            <a:r>
              <a:rPr lang="en-US" dirty="0"/>
              <a:t>The sounds in the middle of the Venn diagram are shared between the two languages.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5F73E-5F5F-3D4E-9116-07A44ECAFD5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documents and resources for this presentation can be found at www.bilinguistics.com/csha</a:t>
            </a:r>
          </a:p>
        </p:txBody>
      </p:sp>
    </p:spTree>
    <p:extLst>
      <p:ext uri="{BB962C8B-B14F-4D97-AF65-F5344CB8AC3E}">
        <p14:creationId xmlns:p14="http://schemas.microsoft.com/office/powerpoint/2010/main" val="239536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Shared and unshared sounds/processes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5F73E-5F5F-3D4E-9116-07A44ECAFD5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documents and resources for this presentation can be found at www.bilinguistics.com/csha</a:t>
            </a:r>
          </a:p>
        </p:txBody>
      </p:sp>
    </p:spTree>
    <p:extLst>
      <p:ext uri="{BB962C8B-B14F-4D97-AF65-F5344CB8AC3E}">
        <p14:creationId xmlns:p14="http://schemas.microsoft.com/office/powerpoint/2010/main" val="239536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Shared and unshared sounds/processes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5F73E-5F5F-3D4E-9116-07A44ECAFD5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4/28/16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documents and resources for this presentation can be found at www.bilinguistics.com/csha</a:t>
            </a:r>
          </a:p>
        </p:txBody>
      </p:sp>
    </p:spTree>
    <p:extLst>
      <p:ext uri="{BB962C8B-B14F-4D97-AF65-F5344CB8AC3E}">
        <p14:creationId xmlns:p14="http://schemas.microsoft.com/office/powerpoint/2010/main" val="239536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D500F-A6A0-B842-9526-26843C41F8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40ED-C6B1-F542-B82D-EB345935E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99D66-7CED-E14F-9B49-DEA43C82C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8" descr="Bilinguistics">
            <a:extLst>
              <a:ext uri="{FF2B5EF4-FFF2-40B4-BE49-F238E27FC236}">
                <a16:creationId xmlns:a16="http://schemas.microsoft.com/office/drawing/2014/main" id="{42656815-F1A2-B348-B6B8-5D1E756A29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40623" y="6448425"/>
            <a:ext cx="2868706" cy="2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55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3B495-9D10-C243-8B3E-DF699BAC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017A9-D1C2-CE44-B16A-8126C48CE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1249D-F8A2-AB41-87DB-51BAEB3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E07-14A3-964F-80B4-265F117E94FF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674D7-FBCD-884A-B8E2-F575C44B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CA03-FD69-CB46-B2D9-494117D9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10C9-6E85-B540-924D-981076F4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1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E3385-5A6D-E642-B716-D1A799ACF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48A16-309D-F240-AD87-C7BF7A813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DCA55-4932-3746-B18E-495AA760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E07-14A3-964F-80B4-265F117E94FF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E320B-D9B6-C24E-8BDD-967F4E5E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AE373-6CF1-6249-8DFC-DBC2339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10C9-6E85-B540-924D-981076F4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78BC-B2B2-F643-9676-C0712D459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BA9A9-EBBD-4C43-BFED-1BDD047DB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158D9-314A-8B4B-97E6-A721DB45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122-31CB-3A42-B15F-F223274B54D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04AE2-EA9F-B64A-9746-3FAB3B46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1F80A-186D-3341-998F-09459D32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2CF7-AC2A-9D43-AF11-47033E43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1CB1-7BFD-2247-88C6-E97A7A6D5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63530-A272-C448-B805-D840BB28A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8" descr="Bilinguistics">
            <a:extLst>
              <a:ext uri="{FF2B5EF4-FFF2-40B4-BE49-F238E27FC236}">
                <a16:creationId xmlns:a16="http://schemas.microsoft.com/office/drawing/2014/main" id="{B18E2F99-C379-DF45-883F-8AC763324F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40623" y="6448425"/>
            <a:ext cx="2868706" cy="2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404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DA0E-E3AA-E349-B08A-3FE4BF9D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0989B-8104-234B-AC8B-4EA370560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30C60-1CE2-AF4A-B0CA-9BBEAB2D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122-31CB-3A42-B15F-F223274B54D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65C1B-3BD7-BF41-8040-4E57F14E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0BE09-2D84-8C48-B095-7C0B1B4F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2CF7-AC2A-9D43-AF11-47033E43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18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D75C-7587-E849-AD67-344EA4C7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B47B-B1E4-364C-B53B-EF380D639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A6174-66BE-C042-90D1-907F28C1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76693-3DEB-EE4D-A340-78DF65BE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122-31CB-3A42-B15F-F223274B54D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35E6C-2CEA-5846-90F7-7FF2EEAB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D9989-DDA5-1B4C-99ED-633AADAE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2CF7-AC2A-9D43-AF11-47033E43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25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17D5-BF87-1845-BAE0-EBA49167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02097-F1FE-7547-81FC-B5DA264AC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F6A3E-D887-5D43-A07F-DEED63149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56490-0296-364F-9525-054C5AD15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F099F-E264-7848-AB76-CEEB9A8EF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66101-0EDE-AD48-A9E5-8402B82F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122-31CB-3A42-B15F-F223274B54D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D98940-C71D-074F-972F-91FA7ECD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1C107-6F41-5D43-82BB-B4C1D95A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2CF7-AC2A-9D43-AF11-47033E43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63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6C15-D063-3444-BCC7-930F78CA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0AB52-3634-534E-B5B4-D79CD175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122-31CB-3A42-B15F-F223274B54D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DB512-DAE6-C64A-97EB-1D7ACA4F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C8312-967D-1D4F-810D-B4AA896C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2CF7-AC2A-9D43-AF11-47033E43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95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38F35-EC3E-3340-95B3-DB4E8C14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C802B-8F2D-AB49-9D97-351A8DE2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9B05B-E4AD-EC49-BDC3-7280D90B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8" descr="Bilinguistics">
            <a:extLst>
              <a:ext uri="{FF2B5EF4-FFF2-40B4-BE49-F238E27FC236}">
                <a16:creationId xmlns:a16="http://schemas.microsoft.com/office/drawing/2014/main" id="{D5571140-B4EF-574A-87D7-42C2309146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08168" y="6441211"/>
            <a:ext cx="2447370" cy="23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06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DF7C-ED70-1442-8447-9CCE590D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0A027-F17B-BD42-BD05-C4906C06C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03C9B-7772-A445-9F83-58CBED10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3E804-DA98-4A41-B9ED-13F1E4D2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122-31CB-3A42-B15F-F223274B54D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9B883-DC31-A143-9DF9-C4FE6E50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ACF62-F436-C74D-8D5E-EF498BAD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2CF7-AC2A-9D43-AF11-47033E43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35B0-E553-AF45-87A4-72343677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C18E6-AA42-D547-8F79-39E500DF6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27744-9EE4-1043-82AA-FDF67104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8" descr="Bilinguistics">
            <a:extLst>
              <a:ext uri="{FF2B5EF4-FFF2-40B4-BE49-F238E27FC236}">
                <a16:creationId xmlns:a16="http://schemas.microsoft.com/office/drawing/2014/main" id="{E23DBF64-7DFC-AD44-BAEF-6E1490A045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40623" y="6448425"/>
            <a:ext cx="2868706" cy="2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588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AACB-F269-DE4D-9CAF-950C455D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A73E8D-09B2-8C41-8BD5-823A330E4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A3DC3-3C3F-884D-92BC-B49DE3441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AE89B-F41F-554A-BF60-EAF9BD3B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122-31CB-3A42-B15F-F223274B54D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298AD-B807-CD4A-A96A-91795994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09B27-C869-AD45-8E91-2874EC70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2CF7-AC2A-9D43-AF11-47033E43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2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4CB4-C8C4-7241-98E2-2D10FBB0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E928A-C558-044E-A914-1045B2A70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202A-EC88-D44E-8BDD-2F4D1554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122-31CB-3A42-B15F-F223274B54D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CF907-6439-2041-92E1-28AC83D9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5D99E-DCAA-B140-B24A-EF8EAA06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2CF7-AC2A-9D43-AF11-47033E43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5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CA2090-24D6-D74B-8586-B63ACAC8E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2FCD8-D178-D645-8D6D-A801E2B2C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F5EB8-4318-4A4E-A85C-04ED7CA2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0122-31CB-3A42-B15F-F223274B54D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164B-0A37-3A4C-B9F9-56E8CCFF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370CD-D61B-444D-9844-CE9F8ABD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2CF7-AC2A-9D43-AF11-47033E43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E523-478D-7241-8A40-E0513A07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44355-B597-304D-A1C1-7CAF92E1F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B20F2-931A-794F-8B8E-F3FB923C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E07-14A3-964F-80B4-265F117E94FF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DCDAB-62F3-9549-A444-0F5DAF9A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7EDB-186B-CB44-9F4F-FF416854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10C9-6E85-B540-924D-981076F4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1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9AB-521D-2046-8DF0-6DA6FD11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291FE-01D3-1A49-B630-5309B1802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D903C-B941-8F44-9BE5-F569EDDCF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CA356-081A-2A4C-831E-56EBCE0C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E07-14A3-964F-80B4-265F117E94FF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B6591-4D5E-B04A-BA7E-B7341AED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0AA9F-19C1-D144-B668-5D183D5F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10C9-6E85-B540-924D-981076F4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4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30C-55A4-DD41-BBEE-03AF5E3D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A1115-C2D3-DD43-966B-572BE6E34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C7972-5645-F143-9BF8-3FDB5A387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4489F1-8A98-C043-90AC-D5C5CB4AE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5454A-6AE2-9040-9775-40C26951C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B4315-6A19-D646-BFD3-B354B700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E07-14A3-964F-80B4-265F117E94FF}" type="datetimeFigureOut">
              <a:rPr lang="en-US" smtClean="0"/>
              <a:t>6/26/24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FC89B-C4B5-3E4D-9938-B62E825B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E3B11-7279-DF4A-8E5C-5C07F688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10C9-6E85-B540-924D-981076F4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7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289E-A9B4-2B40-8D19-A43EFC58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8" descr="Bilinguistics">
            <a:extLst>
              <a:ext uri="{FF2B5EF4-FFF2-40B4-BE49-F238E27FC236}">
                <a16:creationId xmlns:a16="http://schemas.microsoft.com/office/drawing/2014/main" id="{4FC5CB18-3AA9-F847-8813-6470CA5D07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40623" y="6448425"/>
            <a:ext cx="2868706" cy="2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57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D3848-862A-D642-BD9F-9F506E54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8" descr="Bilinguistics">
            <a:extLst>
              <a:ext uri="{FF2B5EF4-FFF2-40B4-BE49-F238E27FC236}">
                <a16:creationId xmlns:a16="http://schemas.microsoft.com/office/drawing/2014/main" id="{E81EA532-D146-2644-8835-39628B1984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40623" y="6448425"/>
            <a:ext cx="2868706" cy="2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19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C055-50DF-DC4D-A884-8CE93E96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7E101-CBDC-7948-87B7-D5F0BFB70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EFAF9-8366-C943-9FFD-91409DD67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904BD-ED90-BF40-A9AD-0E4063B7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E07-14A3-964F-80B4-265F117E94FF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2904E-7FAE-1A4E-960A-CF3403E1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62825-2A17-4240-A44D-E78E623F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10C9-6E85-B540-924D-981076F4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7252-236A-F543-8110-E674E26B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2772B-5BAC-7549-BAF4-D69587E9D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473CC-8444-1C49-996A-17E95400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C8643-7AF8-254A-9A4B-29E2ED05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8E07-14A3-964F-80B4-265F117E94FF}" type="datetimeFigureOut">
              <a:rPr lang="en-US" smtClean="0"/>
              <a:t>6/26/24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B36C1-50BC-0A49-9E1B-C75FA1DF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0B21F-E5A5-B947-9BC3-78337417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10C9-6E85-B540-924D-981076F4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6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5F01D-3730-6F4D-AD1B-CF1BA83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74E5-4A53-FA4D-B82F-72016A9E8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E9A95-7B79-1E4B-A345-3E3E2E045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E07-14A3-964F-80B4-265F117E94FF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B3483-B24D-104E-8CB1-4040A2842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4F1E-8B76-5049-8EF7-0C2095927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410C9-6E85-B540-924D-981076F4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4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5B648-31A0-CE4F-9EDD-C06DD9EB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ECD80-F91E-4F46-A112-A59C0696E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B317D-E61D-454D-BFEE-89B213AE0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0122-31CB-3A42-B15F-F223274B54D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DF7F8-C404-064C-8F50-AEF54C1DE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C690D-9E62-FA47-A10A-F9118AB40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02CF7-AC2A-9D43-AF11-47033E437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92F3-C477-D041-9C90-E250D8BEA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94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Should I Refer This Bilingual Student </a:t>
            </a:r>
            <a:br>
              <a:rPr lang="en-US" dirty="0"/>
            </a:br>
            <a:r>
              <a:rPr lang="en-US" dirty="0"/>
              <a:t>for a Speech-Language Evaluation?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E2E62-6583-134E-AAD2-6950409B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/>
              <a:t>A Presentation for the Awesome Teachers at This School</a:t>
            </a:r>
          </a:p>
        </p:txBody>
      </p:sp>
    </p:spTree>
    <p:extLst>
      <p:ext uri="{BB962C8B-B14F-4D97-AF65-F5344CB8AC3E}">
        <p14:creationId xmlns:p14="http://schemas.microsoft.com/office/powerpoint/2010/main" val="274580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915C-31DA-304F-B141-F73072F5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Vietnamese Speech Sounds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0BFAB9-D2AE-8448-A3B3-8E8463FF8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" y="1428951"/>
            <a:ext cx="6980770" cy="470514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9FDE9F-7606-0B4B-8C2E-A501748152AC}"/>
              </a:ext>
            </a:extLst>
          </p:cNvPr>
          <p:cNvSpPr/>
          <p:nvPr/>
        </p:nvSpPr>
        <p:spPr>
          <a:xfrm>
            <a:off x="5963592" y="324433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err="1">
                <a:solidFill>
                  <a:srgbClr val="000000"/>
                </a:solidFill>
                <a:effectLst/>
                <a:latin typeface="Charis SIL"/>
              </a:rPr>
              <a:t>ɹ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98E2D-4523-1B41-8480-D950D612A048}"/>
              </a:ext>
            </a:extLst>
          </p:cNvPr>
          <p:cNvSpPr txBox="1"/>
          <p:nvPr/>
        </p:nvSpPr>
        <p:spPr>
          <a:xfrm>
            <a:off x="8824913" y="1414562"/>
            <a:ext cx="3014662" cy="5078313"/>
          </a:xfrm>
          <a:prstGeom prst="rect">
            <a:avLst/>
          </a:prstGeom>
          <a:noFill/>
          <a:ln w="793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/>
              <a:t>These diagrams use symbols from the International Phonetic Alphabet (IPA)</a:t>
            </a:r>
          </a:p>
          <a:p>
            <a:endParaRPr lang="en-US"/>
          </a:p>
          <a:p>
            <a:r>
              <a:rPr lang="en-US"/>
              <a:t>Guide to IPA sounds in English</a:t>
            </a:r>
          </a:p>
          <a:p>
            <a:endParaRPr lang="en-US"/>
          </a:p>
          <a:p>
            <a:r>
              <a:rPr lang="en-US" err="1"/>
              <a:t>tʃ</a:t>
            </a:r>
            <a:r>
              <a:rPr lang="en-US"/>
              <a:t> = </a:t>
            </a:r>
            <a:r>
              <a:rPr lang="en-US" err="1"/>
              <a:t>ch</a:t>
            </a:r>
            <a:r>
              <a:rPr lang="en-US"/>
              <a:t> (</a:t>
            </a:r>
            <a:r>
              <a:rPr lang="en-US" b="1">
                <a:solidFill>
                  <a:srgbClr val="FF0000"/>
                </a:solidFill>
              </a:rPr>
              <a:t>ch</a:t>
            </a:r>
            <a:r>
              <a:rPr lang="en-US"/>
              <a:t>air)</a:t>
            </a:r>
          </a:p>
          <a:p>
            <a:r>
              <a:rPr lang="en-US"/>
              <a:t>j = y (</a:t>
            </a:r>
            <a:r>
              <a:rPr lang="en-US" b="1">
                <a:solidFill>
                  <a:srgbClr val="FF0000"/>
                </a:solidFill>
              </a:rPr>
              <a:t>y</a:t>
            </a:r>
            <a:r>
              <a:rPr lang="en-US"/>
              <a:t>ellow)</a:t>
            </a:r>
          </a:p>
          <a:p>
            <a:r>
              <a:rPr lang="en-US" err="1"/>
              <a:t>ð</a:t>
            </a:r>
            <a:r>
              <a:rPr lang="en-US"/>
              <a:t> = voiced “</a:t>
            </a:r>
            <a:r>
              <a:rPr lang="en-US" err="1"/>
              <a:t>th</a:t>
            </a:r>
            <a:r>
              <a:rPr lang="en-US"/>
              <a:t>” (</a:t>
            </a:r>
            <a:r>
              <a:rPr lang="en-US" b="1">
                <a:solidFill>
                  <a:srgbClr val="FF0000"/>
                </a:solidFill>
              </a:rPr>
              <a:t>th</a:t>
            </a:r>
            <a:r>
              <a:rPr lang="en-US"/>
              <a:t>ey)</a:t>
            </a:r>
          </a:p>
          <a:p>
            <a:r>
              <a:rPr lang="en-US" err="1"/>
              <a:t>dʒ</a:t>
            </a:r>
            <a:r>
              <a:rPr lang="en-US"/>
              <a:t> = j (</a:t>
            </a:r>
            <a:r>
              <a:rPr lang="en-US" b="1">
                <a:solidFill>
                  <a:srgbClr val="FF0000"/>
                </a:solidFill>
              </a:rPr>
              <a:t>j</a:t>
            </a:r>
            <a:r>
              <a:rPr lang="en-US"/>
              <a:t>ump)</a:t>
            </a:r>
          </a:p>
          <a:p>
            <a:r>
              <a:rPr lang="en-US" err="1"/>
              <a:t>ŋ</a:t>
            </a:r>
            <a:r>
              <a:rPr lang="en-US"/>
              <a:t> = ng (bri</a:t>
            </a:r>
            <a:r>
              <a:rPr lang="en-US" b="1">
                <a:solidFill>
                  <a:srgbClr val="FF0000"/>
                </a:solidFill>
              </a:rPr>
              <a:t>ng</a:t>
            </a:r>
            <a:r>
              <a:rPr lang="en-US"/>
              <a:t>)</a:t>
            </a:r>
          </a:p>
          <a:p>
            <a:r>
              <a:rPr lang="el-GR"/>
              <a:t>θ</a:t>
            </a:r>
            <a:r>
              <a:rPr lang="en-US"/>
              <a:t> = unvoiced </a:t>
            </a:r>
            <a:r>
              <a:rPr lang="en-US" err="1"/>
              <a:t>th</a:t>
            </a:r>
            <a:r>
              <a:rPr lang="en-US"/>
              <a:t> (</a:t>
            </a:r>
            <a:r>
              <a:rPr lang="en-US" b="1">
                <a:solidFill>
                  <a:srgbClr val="FF0000"/>
                </a:solidFill>
              </a:rPr>
              <a:t>th</a:t>
            </a:r>
            <a:r>
              <a:rPr lang="en-US"/>
              <a:t>ink)</a:t>
            </a:r>
          </a:p>
          <a:p>
            <a:r>
              <a:rPr lang="en-US" err="1"/>
              <a:t>ʃ</a:t>
            </a:r>
            <a:r>
              <a:rPr lang="en-US"/>
              <a:t> = </a:t>
            </a:r>
            <a:r>
              <a:rPr lang="en-US" err="1"/>
              <a:t>sh</a:t>
            </a:r>
            <a:r>
              <a:rPr lang="en-US"/>
              <a:t> (</a:t>
            </a:r>
            <a:r>
              <a:rPr lang="en-US" b="1">
                <a:solidFill>
                  <a:srgbClr val="FF0000"/>
                </a:solidFill>
              </a:rPr>
              <a:t>sh</a:t>
            </a:r>
            <a:r>
              <a:rPr lang="en-US"/>
              <a:t>are)</a:t>
            </a:r>
          </a:p>
          <a:p>
            <a:r>
              <a:rPr lang="en-US" err="1"/>
              <a:t>ʒ</a:t>
            </a:r>
            <a:r>
              <a:rPr lang="en-US"/>
              <a:t> = </a:t>
            </a:r>
            <a:r>
              <a:rPr lang="en-US" err="1"/>
              <a:t>zjuh</a:t>
            </a:r>
            <a:r>
              <a:rPr lang="en-US"/>
              <a:t> (mea</a:t>
            </a:r>
            <a:r>
              <a:rPr lang="en-US" b="1">
                <a:solidFill>
                  <a:srgbClr val="FF0000"/>
                </a:solidFill>
              </a:rPr>
              <a:t>s</a:t>
            </a:r>
            <a:r>
              <a:rPr lang="en-US"/>
              <a:t>ure)</a:t>
            </a:r>
          </a:p>
          <a:p>
            <a:r>
              <a:rPr lang="en-US" err="1"/>
              <a:t>ɹ</a:t>
            </a:r>
            <a:r>
              <a:rPr lang="en-US"/>
              <a:t> = r (</a:t>
            </a:r>
            <a:r>
              <a:rPr lang="en-US" b="1">
                <a:solidFill>
                  <a:srgbClr val="FF0000"/>
                </a:solidFill>
              </a:rPr>
              <a:t>r</a:t>
            </a:r>
            <a:r>
              <a:rPr lang="en-US"/>
              <a:t>ed)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DD38-F7B2-A440-A2E4-8BFA96C2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Mandarin Speech Sounds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8ECBBC-715E-0C41-9844-AD6884E20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412886"/>
            <a:ext cx="7259665" cy="47355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0EE17-BE29-D94C-97E6-71BE4F3C358B}"/>
              </a:ext>
            </a:extLst>
          </p:cNvPr>
          <p:cNvSpPr txBox="1"/>
          <p:nvPr/>
        </p:nvSpPr>
        <p:spPr>
          <a:xfrm>
            <a:off x="8824913" y="1414562"/>
            <a:ext cx="3014662" cy="5078313"/>
          </a:xfrm>
          <a:prstGeom prst="rect">
            <a:avLst/>
          </a:prstGeom>
          <a:noFill/>
          <a:ln w="793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These diagrams use symbols from the International Phonetic Alphabet (IPA)</a:t>
            </a:r>
          </a:p>
          <a:p>
            <a:endParaRPr lang="en-US" dirty="0"/>
          </a:p>
          <a:p>
            <a:r>
              <a:rPr lang="en-US" dirty="0"/>
              <a:t>Guide to IPA sounds in English</a:t>
            </a:r>
          </a:p>
          <a:p>
            <a:endParaRPr lang="en-US" dirty="0"/>
          </a:p>
          <a:p>
            <a:r>
              <a:rPr lang="en-US" dirty="0" err="1"/>
              <a:t>tʃ</a:t>
            </a:r>
            <a:r>
              <a:rPr lang="en-US" dirty="0"/>
              <a:t> = </a:t>
            </a:r>
            <a:r>
              <a:rPr lang="en-US" dirty="0" err="1"/>
              <a:t>ch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ch</a:t>
            </a:r>
            <a:r>
              <a:rPr lang="en-US" dirty="0"/>
              <a:t>air)</a:t>
            </a:r>
          </a:p>
          <a:p>
            <a:r>
              <a:rPr lang="en-US" dirty="0"/>
              <a:t>j = y (</a:t>
            </a:r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dirty="0"/>
              <a:t>ellow)</a:t>
            </a:r>
          </a:p>
          <a:p>
            <a:r>
              <a:rPr lang="en-US" dirty="0" err="1"/>
              <a:t>ð</a:t>
            </a:r>
            <a:r>
              <a:rPr lang="en-US" dirty="0"/>
              <a:t> = voiced “</a:t>
            </a:r>
            <a:r>
              <a:rPr lang="en-US" dirty="0" err="1"/>
              <a:t>th</a:t>
            </a:r>
            <a:r>
              <a:rPr lang="en-US" dirty="0"/>
              <a:t>” (</a:t>
            </a:r>
            <a:r>
              <a:rPr lang="en-US" b="1" dirty="0">
                <a:solidFill>
                  <a:srgbClr val="FF0000"/>
                </a:solidFill>
              </a:rPr>
              <a:t>th</a:t>
            </a:r>
            <a:r>
              <a:rPr lang="en-US" dirty="0"/>
              <a:t>ey)</a:t>
            </a:r>
          </a:p>
          <a:p>
            <a:r>
              <a:rPr lang="en-US" dirty="0" err="1"/>
              <a:t>dʒ</a:t>
            </a:r>
            <a:r>
              <a:rPr lang="en-US" dirty="0"/>
              <a:t> = j (</a:t>
            </a:r>
            <a:r>
              <a:rPr lang="en-US" b="1" dirty="0">
                <a:solidFill>
                  <a:srgbClr val="FF0000"/>
                </a:solidFill>
              </a:rPr>
              <a:t>j</a:t>
            </a:r>
            <a:r>
              <a:rPr lang="en-US" dirty="0"/>
              <a:t>ump)</a:t>
            </a:r>
          </a:p>
          <a:p>
            <a:r>
              <a:rPr lang="en-US" dirty="0" err="1"/>
              <a:t>ŋ</a:t>
            </a:r>
            <a:r>
              <a:rPr lang="en-US" dirty="0"/>
              <a:t> = ng (bri</a:t>
            </a:r>
            <a:r>
              <a:rPr lang="en-US" b="1" dirty="0">
                <a:solidFill>
                  <a:srgbClr val="FF0000"/>
                </a:solidFill>
              </a:rPr>
              <a:t>ng</a:t>
            </a:r>
            <a:r>
              <a:rPr lang="en-US" dirty="0"/>
              <a:t>)</a:t>
            </a:r>
          </a:p>
          <a:p>
            <a:r>
              <a:rPr lang="el-GR" dirty="0"/>
              <a:t>θ</a:t>
            </a:r>
            <a:r>
              <a:rPr lang="en-US" dirty="0"/>
              <a:t> = unvoiced </a:t>
            </a:r>
            <a:r>
              <a:rPr lang="en-US" dirty="0" err="1"/>
              <a:t>th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th</a:t>
            </a:r>
            <a:r>
              <a:rPr lang="en-US" dirty="0"/>
              <a:t>ink)</a:t>
            </a:r>
          </a:p>
          <a:p>
            <a:r>
              <a:rPr lang="en-US" dirty="0" err="1"/>
              <a:t>ʃ</a:t>
            </a:r>
            <a:r>
              <a:rPr lang="en-US" dirty="0"/>
              <a:t> = </a:t>
            </a:r>
            <a:r>
              <a:rPr lang="en-US" dirty="0" err="1"/>
              <a:t>sh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sh</a:t>
            </a:r>
            <a:r>
              <a:rPr lang="en-US" dirty="0"/>
              <a:t>are)</a:t>
            </a:r>
          </a:p>
          <a:p>
            <a:r>
              <a:rPr lang="en-US" dirty="0" err="1"/>
              <a:t>ʒ</a:t>
            </a:r>
            <a:r>
              <a:rPr lang="en-US" dirty="0"/>
              <a:t> = </a:t>
            </a:r>
            <a:r>
              <a:rPr lang="en-US" dirty="0" err="1"/>
              <a:t>zjuh</a:t>
            </a:r>
            <a:r>
              <a:rPr lang="en-US" dirty="0"/>
              <a:t> (mea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ure)</a:t>
            </a:r>
          </a:p>
          <a:p>
            <a:r>
              <a:rPr lang="en-US" dirty="0" err="1"/>
              <a:t>ɹ</a:t>
            </a:r>
            <a:r>
              <a:rPr lang="en-US" dirty="0"/>
              <a:t> = r (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/>
              <a:t>ed)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7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E5860E-3823-7026-9EDC-DFBC4CBB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sounds occur in words?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78FC3-4E0A-57AC-E81F-0ABD96767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6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3653-D18E-3573-187A-CDDB8DD6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Phonotactic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3D5A7-E618-EBF1-617C-F85A78C0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5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8F5C-3857-7B4D-A279-251D2F60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let’s talk about LANGUAGE</a:t>
            </a:r>
            <a:br>
              <a:rPr lang="en-US" dirty="0"/>
            </a:br>
            <a:r>
              <a:rPr lang="en-US" sz="3100" dirty="0"/>
              <a:t>How do speech-language pathologists think about language?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9EF9AB-14F1-DF40-BE08-0882438A9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202978"/>
              </p:ext>
            </p:extLst>
          </p:nvPr>
        </p:nvGraphicFramePr>
        <p:xfrm>
          <a:off x="6454588" y="2149010"/>
          <a:ext cx="4899212" cy="4064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F562A6-5D4C-934D-8A94-B23B31E4162F}"/>
              </a:ext>
            </a:extLst>
          </p:cNvPr>
          <p:cNvSpPr txBox="1"/>
          <p:nvPr/>
        </p:nvSpPr>
        <p:spPr>
          <a:xfrm>
            <a:off x="76200" y="2438400"/>
            <a:ext cx="42883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3200" dirty="0"/>
              <a:t>Receptive language</a:t>
            </a:r>
          </a:p>
          <a:p>
            <a:pPr lvl="1">
              <a:buFont typeface="Courier New"/>
              <a:buChar char="o"/>
            </a:pPr>
            <a:r>
              <a:rPr lang="en-US" sz="3200" dirty="0">
                <a:solidFill>
                  <a:schemeClr val="accent2"/>
                </a:solidFill>
              </a:rPr>
              <a:t>What we understand</a:t>
            </a:r>
          </a:p>
          <a:p>
            <a:pPr>
              <a:buFont typeface="Courier New"/>
              <a:buChar char="o"/>
            </a:pPr>
            <a:endParaRPr lang="en-US" sz="3200" dirty="0"/>
          </a:p>
          <a:p>
            <a:pPr>
              <a:buFont typeface="Courier New"/>
              <a:buChar char="o"/>
            </a:pPr>
            <a:r>
              <a:rPr lang="en-US" sz="3200" dirty="0"/>
              <a:t>Expressive language</a:t>
            </a:r>
          </a:p>
          <a:p>
            <a:pPr lvl="1">
              <a:buFont typeface="Courier New"/>
              <a:buChar char="o"/>
            </a:pPr>
            <a:r>
              <a:rPr lang="en-US" sz="3200" dirty="0">
                <a:solidFill>
                  <a:srgbClr val="DD8047"/>
                </a:solidFill>
              </a:rPr>
              <a:t>What we say</a:t>
            </a:r>
          </a:p>
        </p:txBody>
      </p:sp>
    </p:spTree>
    <p:extLst>
      <p:ext uri="{BB962C8B-B14F-4D97-AF65-F5344CB8AC3E}">
        <p14:creationId xmlns:p14="http://schemas.microsoft.com/office/powerpoint/2010/main" val="108710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E591-D903-784E-95E6-BC06CD08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41DBF-7BB5-314A-917F-EB560FD75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who are learning English as their second language may not understand everything when spoken to in English. </a:t>
            </a:r>
          </a:p>
          <a:p>
            <a:r>
              <a:rPr lang="en-US" dirty="0"/>
              <a:t>Use strategies that have been found to be helpful for children in the process of learning a second language</a:t>
            </a:r>
          </a:p>
          <a:p>
            <a:pPr lvl="1"/>
            <a:r>
              <a:rPr lang="en-US" dirty="0"/>
              <a:t>Repeat instructions at a slightly slower rate</a:t>
            </a:r>
          </a:p>
          <a:p>
            <a:pPr lvl="1"/>
            <a:r>
              <a:rPr lang="en-US" dirty="0"/>
              <a:t>Provide some visual support</a:t>
            </a:r>
          </a:p>
          <a:p>
            <a:pPr lvl="1"/>
            <a:r>
              <a:rPr lang="en-US" dirty="0"/>
              <a:t>Ask them to repeat instructions back to ensure they understood them</a:t>
            </a:r>
          </a:p>
          <a:p>
            <a:pPr lvl="1"/>
            <a:r>
              <a:rPr lang="en-US" dirty="0"/>
              <a:t>Teach vocabulary of the lesson in advance</a:t>
            </a:r>
          </a:p>
          <a:p>
            <a:pPr lvl="1"/>
            <a:r>
              <a:rPr lang="en-US" dirty="0"/>
              <a:t>Provide a structure of peer support</a:t>
            </a:r>
          </a:p>
          <a:p>
            <a:r>
              <a:rPr lang="en-US" dirty="0"/>
              <a:t>If these strategies are not helpful, a referral is appropriate</a:t>
            </a:r>
          </a:p>
        </p:txBody>
      </p:sp>
    </p:spTree>
    <p:extLst>
      <p:ext uri="{BB962C8B-B14F-4D97-AF65-F5344CB8AC3E}">
        <p14:creationId xmlns:p14="http://schemas.microsoft.com/office/powerpoint/2010/main" val="69525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E4B5-5D3B-934A-B552-BC5DE74A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BFFAB-8E56-4B4E-8537-AB61A8FC0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  <a:p>
            <a:pPr lvl="1"/>
            <a:r>
              <a:rPr lang="en-US" dirty="0"/>
              <a:t>If the child uses words in the wrong order (e.g. the lake blue instead of the blue lake), check to see what the word order is in their native language.</a:t>
            </a:r>
          </a:p>
          <a:p>
            <a:pPr lvl="1"/>
            <a:r>
              <a:rPr lang="en-US" dirty="0"/>
              <a:t>If the child starts sentences with a verb, check to see if that is permissible in their native language.</a:t>
            </a:r>
          </a:p>
          <a:p>
            <a:pPr lvl="1"/>
            <a:r>
              <a:rPr lang="en-US" dirty="0"/>
              <a:t>If the child does not include a subject at the beginning of every sentence, check to see if that allowable in their native language</a:t>
            </a:r>
          </a:p>
        </p:txBody>
      </p:sp>
    </p:spTree>
    <p:extLst>
      <p:ext uri="{BB962C8B-B14F-4D97-AF65-F5344CB8AC3E}">
        <p14:creationId xmlns:p14="http://schemas.microsoft.com/office/powerpoint/2010/main" val="291041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77EE-0F72-1541-B7D9-774EDE94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0E9D-E750-3D40-A0D0-B557E4C78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  <a:p>
            <a:pPr lvl="1"/>
            <a:r>
              <a:rPr lang="en-US" dirty="0"/>
              <a:t>If the child struggles to add plural endings, check to see how plurals are marked in their native language.</a:t>
            </a:r>
          </a:p>
          <a:p>
            <a:pPr lvl="1"/>
            <a:r>
              <a:rPr lang="en-US" dirty="0"/>
              <a:t>If the child doesn’t include verb endings, check to see how verbs are marked (and if they are marked) in the child’s native language</a:t>
            </a:r>
          </a:p>
          <a:p>
            <a:pPr lvl="1"/>
            <a:r>
              <a:rPr lang="en-US" dirty="0"/>
              <a:t>If the child does not use ‘s to mark possession, check to see how possession is marked in the native language</a:t>
            </a:r>
          </a:p>
        </p:txBody>
      </p:sp>
    </p:spTree>
    <p:extLst>
      <p:ext uri="{BB962C8B-B14F-4D97-AF65-F5344CB8AC3E}">
        <p14:creationId xmlns:p14="http://schemas.microsoft.com/office/powerpoint/2010/main" val="2339276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74AD-2593-7C44-B698-CD70A65E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AD04D-4247-0043-8ED4-F3B894343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Children learning two languages will often borrow words from one language to use in another. This is okay.</a:t>
            </a:r>
          </a:p>
          <a:p>
            <a:pPr lvl="1"/>
            <a:r>
              <a:rPr lang="en-US" dirty="0"/>
              <a:t>Key questions to ask</a:t>
            </a:r>
          </a:p>
          <a:p>
            <a:pPr lvl="2"/>
            <a:r>
              <a:rPr lang="en-US" dirty="0"/>
              <a:t>Do you know what they are talking about? If so, great</a:t>
            </a:r>
          </a:p>
          <a:p>
            <a:pPr lvl="2"/>
            <a:r>
              <a:rPr lang="en-US" dirty="0"/>
              <a:t>Does the child use a lot of non-specific words (e.g. this, thing, one, it) that makes it really difficult to know what they are referring to? If so, this might be a good referral.</a:t>
            </a:r>
          </a:p>
          <a:p>
            <a:pPr lvl="1"/>
            <a:r>
              <a:rPr lang="en-US" dirty="0"/>
              <a:t>Things to know about bilingual vocabulary</a:t>
            </a:r>
          </a:p>
          <a:p>
            <a:pPr lvl="2"/>
            <a:r>
              <a:rPr lang="en-US" dirty="0"/>
              <a:t>Bilingual children know different words in their different languages and only a portion of the words do they know in both languages</a:t>
            </a:r>
          </a:p>
          <a:p>
            <a:pPr lvl="2"/>
            <a:r>
              <a:rPr lang="en-US" dirty="0"/>
              <a:t>Bilingual children with typical development know words for the same number of concepts as their monolingual peers. They just might know them only in one language or the other</a:t>
            </a:r>
          </a:p>
        </p:txBody>
      </p:sp>
    </p:spTree>
    <p:extLst>
      <p:ext uri="{BB962C8B-B14F-4D97-AF65-F5344CB8AC3E}">
        <p14:creationId xmlns:p14="http://schemas.microsoft.com/office/powerpoint/2010/main" val="1262335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2709-64FE-4841-A3BA-90527809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DEA70-8E43-BA47-AA7C-81BE5A0B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Pragmatics (Social Language)</a:t>
            </a:r>
          </a:p>
          <a:p>
            <a:pPr lvl="1"/>
            <a:r>
              <a:rPr lang="en-US" dirty="0"/>
              <a:t>Different cultures communicate in different ways. Some things that can vary across cultures are:</a:t>
            </a:r>
          </a:p>
          <a:p>
            <a:pPr lvl="2"/>
            <a:r>
              <a:rPr lang="en-US" dirty="0"/>
              <a:t>Whether children make eye contact with unfamiliar adults</a:t>
            </a:r>
          </a:p>
          <a:p>
            <a:pPr lvl="2"/>
            <a:r>
              <a:rPr lang="en-US" dirty="0"/>
              <a:t>Whether children initiate communication with unfamiliar adults</a:t>
            </a:r>
          </a:p>
          <a:p>
            <a:pPr lvl="2"/>
            <a:r>
              <a:rPr lang="en-US" dirty="0"/>
              <a:t>What is a comfortable distance between two people communicating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Before you make a referral for behaviors that are “different,” find out if the differences are due to cultural variation</a:t>
            </a:r>
          </a:p>
        </p:txBody>
      </p:sp>
    </p:spTree>
    <p:extLst>
      <p:ext uri="{BB962C8B-B14F-4D97-AF65-F5344CB8AC3E}">
        <p14:creationId xmlns:p14="http://schemas.microsoft.com/office/powerpoint/2010/main" val="293962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8A36-E1F0-EE43-B3A6-DB10F764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question to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A68D5-9995-C647-B9A9-766EBB0B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patterns I am worried about due to an influence from the student’s native language?</a:t>
            </a:r>
          </a:p>
          <a:p>
            <a:pPr lvl="1"/>
            <a:r>
              <a:rPr lang="en-US" dirty="0"/>
              <a:t>Speech sounds</a:t>
            </a:r>
          </a:p>
          <a:p>
            <a:pPr lvl="1"/>
            <a:r>
              <a:rPr lang="en-US" dirty="0"/>
              <a:t>Language patterns</a:t>
            </a:r>
          </a:p>
          <a:p>
            <a:pPr lvl="2"/>
            <a:r>
              <a:rPr lang="en-US" dirty="0"/>
              <a:t>Syntax (word order)</a:t>
            </a:r>
          </a:p>
          <a:p>
            <a:pPr lvl="2"/>
            <a:r>
              <a:rPr lang="en-US" dirty="0"/>
              <a:t>Morphology (word endings)</a:t>
            </a:r>
          </a:p>
          <a:p>
            <a:pPr lvl="2"/>
            <a:r>
              <a:rPr lang="en-US" dirty="0"/>
              <a:t>Semantics (word selection)</a:t>
            </a:r>
          </a:p>
          <a:p>
            <a:pPr lvl="2"/>
            <a:r>
              <a:rPr lang="en-US" dirty="0"/>
              <a:t>Pragmatics (social customs)</a:t>
            </a:r>
          </a:p>
        </p:txBody>
      </p:sp>
    </p:spTree>
    <p:extLst>
      <p:ext uri="{BB962C8B-B14F-4D97-AF65-F5344CB8AC3E}">
        <p14:creationId xmlns:p14="http://schemas.microsoft.com/office/powerpoint/2010/main" val="3487581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10D3FB-28F4-904B-BF61-73DEAAB4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229" y="0"/>
            <a:ext cx="6185453" cy="63873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79D561-5126-F34F-9664-32F9BE14263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043082" cy="5054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Spanish Language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569EA-CE26-0149-B318-442A7B2E5F9D}"/>
              </a:ext>
            </a:extLst>
          </p:cNvPr>
          <p:cNvSpPr txBox="1"/>
          <p:nvPr/>
        </p:nvSpPr>
        <p:spPr>
          <a:xfrm>
            <a:off x="10098739" y="26894"/>
            <a:ext cx="154641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Influence Patterns</a:t>
            </a:r>
          </a:p>
        </p:txBody>
      </p:sp>
    </p:spTree>
    <p:extLst>
      <p:ext uri="{BB962C8B-B14F-4D97-AF65-F5344CB8AC3E}">
        <p14:creationId xmlns:p14="http://schemas.microsoft.com/office/powerpoint/2010/main" val="428989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79D561-5126-F34F-9664-32F9BE14263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043082" cy="5054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Vietnamese Language Features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5B84A3-8709-3745-A759-38E57E46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259" y="77236"/>
            <a:ext cx="5950428" cy="6317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569EA-CE26-0149-B318-442A7B2E5F9D}"/>
              </a:ext>
            </a:extLst>
          </p:cNvPr>
          <p:cNvSpPr txBox="1"/>
          <p:nvPr/>
        </p:nvSpPr>
        <p:spPr>
          <a:xfrm>
            <a:off x="9950823" y="107575"/>
            <a:ext cx="17481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Influence Patterns</a:t>
            </a:r>
          </a:p>
        </p:txBody>
      </p:sp>
    </p:spTree>
    <p:extLst>
      <p:ext uri="{BB962C8B-B14F-4D97-AF65-F5344CB8AC3E}">
        <p14:creationId xmlns:p14="http://schemas.microsoft.com/office/powerpoint/2010/main" val="1700955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E8D98-9D6A-504E-8344-F6B5715B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891002" cy="620518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2489F11-D219-AB48-AA6E-284289CC81B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043082" cy="5054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Mandarin Language Features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96E10-A21B-6648-A3C0-244585FD4C04}"/>
              </a:ext>
            </a:extLst>
          </p:cNvPr>
          <p:cNvSpPr txBox="1"/>
          <p:nvPr/>
        </p:nvSpPr>
        <p:spPr>
          <a:xfrm>
            <a:off x="10340785" y="13447"/>
            <a:ext cx="154641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/>
              <a:t>Influence Patterns</a:t>
            </a:r>
          </a:p>
        </p:txBody>
      </p:sp>
    </p:spTree>
    <p:extLst>
      <p:ext uri="{BB962C8B-B14F-4D97-AF65-F5344CB8AC3E}">
        <p14:creationId xmlns:p14="http://schemas.microsoft.com/office/powerpoint/2010/main" val="1762285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449E09-320B-114E-B871-F79EB6A88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30" y="0"/>
            <a:ext cx="14083001" cy="7611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E7EFFF-44BF-D041-B79C-E8990F60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59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work together to be sure our students get the right support!</a:t>
            </a:r>
          </a:p>
        </p:txBody>
      </p:sp>
      <p:pic>
        <p:nvPicPr>
          <p:cNvPr id="5" name="Picture 8" descr="Bilinguistics">
            <a:extLst>
              <a:ext uri="{FF2B5EF4-FFF2-40B4-BE49-F238E27FC236}">
                <a16:creationId xmlns:a16="http://schemas.microsoft.com/office/drawing/2014/main" id="{4624DBD0-8A6E-D645-BE9D-AAB343E36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168" y="6387423"/>
            <a:ext cx="2447370" cy="23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73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Sounds</a:t>
            </a:r>
            <a:r>
              <a:rPr lang="en-US" dirty="0">
                <a:solidFill>
                  <a:srgbClr val="FFFFFF"/>
                </a:solidFill>
              </a:rPr>
              <a:t> vs. Unshared Sounds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4A372C-265C-AB4C-8BAF-FAC90C1B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3796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order to know whether we should be concerned about a student’s speech production skills, we need to know what sounds are shared between their native language and the language they are in the process of acquiring.</a:t>
            </a:r>
          </a:p>
          <a:p>
            <a:endParaRPr lang="en-US" dirty="0"/>
          </a:p>
        </p:txBody>
      </p:sp>
      <p:pic>
        <p:nvPicPr>
          <p:cNvPr id="4" name="Picture 3" descr="Screen Shot 2014-10-16 at 9.52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6" y="1498321"/>
            <a:ext cx="7634994" cy="4296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667" y="274638"/>
            <a:ext cx="204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354670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\</a:t>
            </a:r>
            <a:r>
              <a:rPr lang="en-US"/>
              <a:t>Speech Sounds</a:t>
            </a:r>
            <a:r>
              <a:rPr lang="en-US">
                <a:solidFill>
                  <a:srgbClr val="FFFFFF"/>
                </a:solidFill>
              </a:rPr>
              <a:t> vs. Unshared Sounds</a:t>
            </a:r>
          </a:p>
        </p:txBody>
      </p:sp>
      <p:pic>
        <p:nvPicPr>
          <p:cNvPr id="4" name="Picture 3" descr="Screen Shot 2014-10-16 at 9.52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417638"/>
            <a:ext cx="8477681" cy="477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667" y="274638"/>
            <a:ext cx="204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F96B1AC1-121D-DC47-81EB-BFEB8127E75D}"/>
              </a:ext>
            </a:extLst>
          </p:cNvPr>
          <p:cNvSpPr/>
          <p:nvPr/>
        </p:nvSpPr>
        <p:spPr>
          <a:xfrm>
            <a:off x="587828" y="2948407"/>
            <a:ext cx="1894114" cy="170905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L1 is the student’s native language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DCB9A588-8341-C24D-8768-987C60A72A43}"/>
              </a:ext>
            </a:extLst>
          </p:cNvPr>
          <p:cNvSpPr/>
          <p:nvPr/>
        </p:nvSpPr>
        <p:spPr>
          <a:xfrm>
            <a:off x="9806884" y="2948408"/>
            <a:ext cx="1894114" cy="170905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L2 is the student’s second language – English</a:t>
            </a:r>
          </a:p>
        </p:txBody>
      </p:sp>
    </p:spTree>
    <p:extLst>
      <p:ext uri="{BB962C8B-B14F-4D97-AF65-F5344CB8AC3E}">
        <p14:creationId xmlns:p14="http://schemas.microsoft.com/office/powerpoint/2010/main" val="3515855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Sounds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4-10-16 at 9.52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417638"/>
            <a:ext cx="8477681" cy="477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667" y="274638"/>
            <a:ext cx="204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A25E41C6-C030-4E46-8060-E177ADC9FD06}"/>
              </a:ext>
            </a:extLst>
          </p:cNvPr>
          <p:cNvSpPr/>
          <p:nvPr/>
        </p:nvSpPr>
        <p:spPr>
          <a:xfrm rot="12092826">
            <a:off x="5747656" y="2121545"/>
            <a:ext cx="3777342" cy="3635829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2600D-08E7-B240-9777-C604C1231350}"/>
              </a:ext>
            </a:extLst>
          </p:cNvPr>
          <p:cNvSpPr txBox="1"/>
          <p:nvPr/>
        </p:nvSpPr>
        <p:spPr>
          <a:xfrm>
            <a:off x="7173686" y="2464356"/>
            <a:ext cx="1894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If the student makes errors only on sounds in this box, it’s an indication that their patterns are due to an influence from their native language</a:t>
            </a:r>
          </a:p>
        </p:txBody>
      </p:sp>
    </p:spTree>
    <p:extLst>
      <p:ext uri="{BB962C8B-B14F-4D97-AF65-F5344CB8AC3E}">
        <p14:creationId xmlns:p14="http://schemas.microsoft.com/office/powerpoint/2010/main" val="358985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Sounds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4-10-16 at 9.52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417638"/>
            <a:ext cx="8477681" cy="4770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667" y="274638"/>
            <a:ext cx="204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CFCF07-016E-9A45-85F9-3456397452BE}"/>
              </a:ext>
            </a:extLst>
          </p:cNvPr>
          <p:cNvSpPr/>
          <p:nvPr/>
        </p:nvSpPr>
        <p:spPr>
          <a:xfrm>
            <a:off x="2814639" y="2071687"/>
            <a:ext cx="3786188" cy="3657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49A46-A3D6-7A48-9AFE-57703E9EB619}"/>
              </a:ext>
            </a:extLst>
          </p:cNvPr>
          <p:cNvSpPr txBox="1"/>
          <p:nvPr/>
        </p:nvSpPr>
        <p:spPr>
          <a:xfrm>
            <a:off x="3471308" y="2607825"/>
            <a:ext cx="2384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If the student makes errors on sounds in this circle (L1 sounds and sounds shared by L1 and L2), it’s an indication that you should consider referring them for an evaluation</a:t>
            </a:r>
          </a:p>
        </p:txBody>
      </p:sp>
    </p:spTree>
    <p:extLst>
      <p:ext uri="{BB962C8B-B14F-4D97-AF65-F5344CB8AC3E}">
        <p14:creationId xmlns:p14="http://schemas.microsoft.com/office/powerpoint/2010/main" val="273862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FFBD-5606-EE48-8CFB-92663F74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Spanish and English Speech Sounds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03F523-24C5-3441-A0CA-EFCD8FE28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1690688"/>
            <a:ext cx="7460073" cy="462781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152B2-1379-EE43-87D9-70B8B93D259B}"/>
              </a:ext>
            </a:extLst>
          </p:cNvPr>
          <p:cNvSpPr txBox="1"/>
          <p:nvPr/>
        </p:nvSpPr>
        <p:spPr>
          <a:xfrm>
            <a:off x="8824913" y="1414562"/>
            <a:ext cx="3014662" cy="5078313"/>
          </a:xfrm>
          <a:prstGeom prst="rect">
            <a:avLst/>
          </a:prstGeom>
          <a:noFill/>
          <a:ln w="793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/>
              <a:t>These diagrams use symbols from the International Phonetic Alphabet (IPA)</a:t>
            </a:r>
          </a:p>
          <a:p>
            <a:endParaRPr lang="en-US"/>
          </a:p>
          <a:p>
            <a:r>
              <a:rPr lang="en-US"/>
              <a:t>Guide to IPA sounds in English</a:t>
            </a:r>
          </a:p>
          <a:p>
            <a:endParaRPr lang="en-US"/>
          </a:p>
          <a:p>
            <a:r>
              <a:rPr lang="en-US" err="1"/>
              <a:t>tʃ</a:t>
            </a:r>
            <a:r>
              <a:rPr lang="en-US"/>
              <a:t> = </a:t>
            </a:r>
            <a:r>
              <a:rPr lang="en-US" err="1"/>
              <a:t>ch</a:t>
            </a:r>
            <a:r>
              <a:rPr lang="en-US"/>
              <a:t> (</a:t>
            </a:r>
            <a:r>
              <a:rPr lang="en-US" b="1">
                <a:solidFill>
                  <a:srgbClr val="FF0000"/>
                </a:solidFill>
              </a:rPr>
              <a:t>ch</a:t>
            </a:r>
            <a:r>
              <a:rPr lang="en-US"/>
              <a:t>air)</a:t>
            </a:r>
          </a:p>
          <a:p>
            <a:r>
              <a:rPr lang="en-US"/>
              <a:t>j = y (</a:t>
            </a:r>
            <a:r>
              <a:rPr lang="en-US" b="1">
                <a:solidFill>
                  <a:srgbClr val="FF0000"/>
                </a:solidFill>
              </a:rPr>
              <a:t>y</a:t>
            </a:r>
            <a:r>
              <a:rPr lang="en-US"/>
              <a:t>ellow)</a:t>
            </a:r>
          </a:p>
          <a:p>
            <a:r>
              <a:rPr lang="en-US" err="1"/>
              <a:t>ð</a:t>
            </a:r>
            <a:r>
              <a:rPr lang="en-US"/>
              <a:t> = voiced “</a:t>
            </a:r>
            <a:r>
              <a:rPr lang="en-US" err="1"/>
              <a:t>th</a:t>
            </a:r>
            <a:r>
              <a:rPr lang="en-US"/>
              <a:t>” (</a:t>
            </a:r>
            <a:r>
              <a:rPr lang="en-US" b="1">
                <a:solidFill>
                  <a:srgbClr val="FF0000"/>
                </a:solidFill>
              </a:rPr>
              <a:t>th</a:t>
            </a:r>
            <a:r>
              <a:rPr lang="en-US"/>
              <a:t>ey)</a:t>
            </a:r>
          </a:p>
          <a:p>
            <a:r>
              <a:rPr lang="en-US" err="1"/>
              <a:t>dʒ</a:t>
            </a:r>
            <a:r>
              <a:rPr lang="en-US"/>
              <a:t> = j (</a:t>
            </a:r>
            <a:r>
              <a:rPr lang="en-US" b="1">
                <a:solidFill>
                  <a:srgbClr val="FF0000"/>
                </a:solidFill>
              </a:rPr>
              <a:t>j</a:t>
            </a:r>
            <a:r>
              <a:rPr lang="en-US"/>
              <a:t>ump)</a:t>
            </a:r>
          </a:p>
          <a:p>
            <a:r>
              <a:rPr lang="en-US" err="1"/>
              <a:t>ŋ</a:t>
            </a:r>
            <a:r>
              <a:rPr lang="en-US"/>
              <a:t> = ng (bri</a:t>
            </a:r>
            <a:r>
              <a:rPr lang="en-US" b="1">
                <a:solidFill>
                  <a:srgbClr val="FF0000"/>
                </a:solidFill>
              </a:rPr>
              <a:t>ng</a:t>
            </a:r>
            <a:r>
              <a:rPr lang="en-US"/>
              <a:t>)</a:t>
            </a:r>
          </a:p>
          <a:p>
            <a:r>
              <a:rPr lang="el-GR"/>
              <a:t>θ</a:t>
            </a:r>
            <a:r>
              <a:rPr lang="en-US"/>
              <a:t> = unvoiced </a:t>
            </a:r>
            <a:r>
              <a:rPr lang="en-US" err="1"/>
              <a:t>th</a:t>
            </a:r>
            <a:r>
              <a:rPr lang="en-US"/>
              <a:t> (</a:t>
            </a:r>
            <a:r>
              <a:rPr lang="en-US" b="1">
                <a:solidFill>
                  <a:srgbClr val="FF0000"/>
                </a:solidFill>
              </a:rPr>
              <a:t>th</a:t>
            </a:r>
            <a:r>
              <a:rPr lang="en-US"/>
              <a:t>ink)</a:t>
            </a:r>
          </a:p>
          <a:p>
            <a:r>
              <a:rPr lang="en-US" err="1"/>
              <a:t>ʃ</a:t>
            </a:r>
            <a:r>
              <a:rPr lang="en-US"/>
              <a:t> = </a:t>
            </a:r>
            <a:r>
              <a:rPr lang="en-US" err="1"/>
              <a:t>sh</a:t>
            </a:r>
            <a:r>
              <a:rPr lang="en-US"/>
              <a:t> (</a:t>
            </a:r>
            <a:r>
              <a:rPr lang="en-US" b="1">
                <a:solidFill>
                  <a:srgbClr val="FF0000"/>
                </a:solidFill>
              </a:rPr>
              <a:t>sh</a:t>
            </a:r>
            <a:r>
              <a:rPr lang="en-US"/>
              <a:t>are)</a:t>
            </a:r>
          </a:p>
          <a:p>
            <a:r>
              <a:rPr lang="en-US" err="1"/>
              <a:t>ʒ</a:t>
            </a:r>
            <a:r>
              <a:rPr lang="en-US"/>
              <a:t> = </a:t>
            </a:r>
            <a:r>
              <a:rPr lang="en-US" err="1"/>
              <a:t>zjuh</a:t>
            </a:r>
            <a:r>
              <a:rPr lang="en-US"/>
              <a:t> (mea</a:t>
            </a:r>
            <a:r>
              <a:rPr lang="en-US" b="1">
                <a:solidFill>
                  <a:srgbClr val="FF0000"/>
                </a:solidFill>
              </a:rPr>
              <a:t>s</a:t>
            </a:r>
            <a:r>
              <a:rPr lang="en-US"/>
              <a:t>ure)</a:t>
            </a:r>
          </a:p>
          <a:p>
            <a:r>
              <a:rPr lang="en-US" err="1"/>
              <a:t>ɹ</a:t>
            </a:r>
            <a:r>
              <a:rPr lang="en-US"/>
              <a:t> = r (</a:t>
            </a:r>
            <a:r>
              <a:rPr lang="en-US" b="1">
                <a:solidFill>
                  <a:srgbClr val="FF0000"/>
                </a:solidFill>
              </a:rPr>
              <a:t>r</a:t>
            </a:r>
            <a:r>
              <a:rPr lang="en-US"/>
              <a:t>ed)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1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6 at 7.1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583251"/>
            <a:ext cx="7796212" cy="5691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5DB10-6785-2249-BBD0-187163BEA2C9}"/>
              </a:ext>
            </a:extLst>
          </p:cNvPr>
          <p:cNvSpPr txBox="1"/>
          <p:nvPr/>
        </p:nvSpPr>
        <p:spPr>
          <a:xfrm>
            <a:off x="8520112" y="1120676"/>
            <a:ext cx="3328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Here’s an example of a student who likely shouldn’t be referred for an evaluation. The only error in the zone of concern is the Spanish /r/, which the child could produce after it was modeled. It’s also a sound that children master a little later than other sounds.</a:t>
            </a:r>
          </a:p>
        </p:txBody>
      </p:sp>
    </p:spTree>
    <p:extLst>
      <p:ext uri="{BB962C8B-B14F-4D97-AF65-F5344CB8AC3E}">
        <p14:creationId xmlns:p14="http://schemas.microsoft.com/office/powerpoint/2010/main" val="343281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6 at 6.3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6" y="542217"/>
            <a:ext cx="7151319" cy="5488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C19E0E-231B-7F46-99D7-A298DEC3BB03}"/>
              </a:ext>
            </a:extLst>
          </p:cNvPr>
          <p:cNvSpPr txBox="1"/>
          <p:nvPr/>
        </p:nvSpPr>
        <p:spPr>
          <a:xfrm>
            <a:off x="469557" y="3361038"/>
            <a:ext cx="88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 6;4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546AE-053F-914C-BFD9-E09E4294C8EC}"/>
              </a:ext>
            </a:extLst>
          </p:cNvPr>
          <p:cNvSpPr txBox="1"/>
          <p:nvPr/>
        </p:nvSpPr>
        <p:spPr>
          <a:xfrm>
            <a:off x="8520112" y="1120676"/>
            <a:ext cx="3328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Here’s an example of a student who should be referred for an evaluation. This student is making errors on sounds in all three zones. </a:t>
            </a:r>
          </a:p>
        </p:txBody>
      </p:sp>
    </p:spTree>
    <p:extLst>
      <p:ext uri="{BB962C8B-B14F-4D97-AF65-F5344CB8AC3E}">
        <p14:creationId xmlns:p14="http://schemas.microsoft.com/office/powerpoint/2010/main" val="2766607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1268</Words>
  <Application>Microsoft Macintosh PowerPoint</Application>
  <PresentationFormat>Widescreen</PresentationFormat>
  <Paragraphs>145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Charis SIL</vt:lpstr>
      <vt:lpstr>Courier New</vt:lpstr>
      <vt:lpstr>Office Theme</vt:lpstr>
      <vt:lpstr>1_Office Theme</vt:lpstr>
      <vt:lpstr>Should I Refer This Bilingual Student  for a Speech-Language Evaluation?</vt:lpstr>
      <vt:lpstr>The important question to answer</vt:lpstr>
      <vt:lpstr>Speech Sounds vs. Unshared Sounds</vt:lpstr>
      <vt:lpstr>\Speech Sounds vs. Unshared Sounds</vt:lpstr>
      <vt:lpstr>Speech Sounds</vt:lpstr>
      <vt:lpstr>Speech Sounds</vt:lpstr>
      <vt:lpstr>Spanish and English Speech Sounds</vt:lpstr>
      <vt:lpstr>PowerPoint Presentation</vt:lpstr>
      <vt:lpstr>PowerPoint Presentation</vt:lpstr>
      <vt:lpstr>Vietnamese Speech Sounds</vt:lpstr>
      <vt:lpstr>Mandarin Speech Sounds</vt:lpstr>
      <vt:lpstr>Where can sounds occur in words?</vt:lpstr>
      <vt:lpstr>Phonotactic Constraints</vt:lpstr>
      <vt:lpstr>Now let’s talk about LANGUAGE How do speech-language pathologists think about language?</vt:lpstr>
      <vt:lpstr>Receptive Language</vt:lpstr>
      <vt:lpstr>Expressive Language</vt:lpstr>
      <vt:lpstr>Expressive Language</vt:lpstr>
      <vt:lpstr>Expressive Language</vt:lpstr>
      <vt:lpstr>Expressive Language</vt:lpstr>
      <vt:lpstr>PowerPoint Presentation</vt:lpstr>
      <vt:lpstr>PowerPoint Presentation</vt:lpstr>
      <vt:lpstr>PowerPoint Presentation</vt:lpstr>
      <vt:lpstr>Let’s work together to be sure our students get the right support!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I Refer This Bilingual Student  for a Speech-Language Evaluation?</dc:title>
  <dc:creator>Ellen Kester</dc:creator>
  <cp:lastModifiedBy>Ellen Kester</cp:lastModifiedBy>
  <cp:revision>9</cp:revision>
  <dcterms:created xsi:type="dcterms:W3CDTF">2022-04-14T17:58:56Z</dcterms:created>
  <dcterms:modified xsi:type="dcterms:W3CDTF">2024-06-26T12:35:12Z</dcterms:modified>
</cp:coreProperties>
</file>